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716" r:id="rId5"/>
    <p:sldMasterId id="2147483725" r:id="rId6"/>
    <p:sldMasterId id="2147483734" r:id="rId7"/>
    <p:sldMasterId id="2147483743" r:id="rId8"/>
    <p:sldMasterId id="2147483755" r:id="rId9"/>
    <p:sldMasterId id="2147483767" r:id="rId10"/>
    <p:sldMasterId id="2147483796" r:id="rId11"/>
    <p:sldMasterId id="2147483806" r:id="rId12"/>
    <p:sldMasterId id="2147485529" r:id="rId13"/>
    <p:sldMasterId id="2147485541" r:id="rId14"/>
    <p:sldMasterId id="2147485553" r:id="rId15"/>
    <p:sldMasterId id="2147485651" r:id="rId16"/>
  </p:sldMasterIdLst>
  <p:notesMasterIdLst>
    <p:notesMasterId r:id="rId25"/>
  </p:notesMasterIdLst>
  <p:handoutMasterIdLst>
    <p:handoutMasterId r:id="rId26"/>
  </p:handoutMasterIdLst>
  <p:sldIdLst>
    <p:sldId id="268" r:id="rId17"/>
    <p:sldId id="328" r:id="rId18"/>
    <p:sldId id="604" r:id="rId19"/>
    <p:sldId id="550" r:id="rId20"/>
    <p:sldId id="608" r:id="rId21"/>
    <p:sldId id="610" r:id="rId22"/>
    <p:sldId id="611" r:id="rId23"/>
    <p:sldId id="60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87"/>
    <a:srgbClr val="54E3C4"/>
    <a:srgbClr val="000000"/>
    <a:srgbClr val="FF52BB"/>
    <a:srgbClr val="A885D8"/>
    <a:srgbClr val="FFD200"/>
    <a:srgbClr val="FFFFFF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78598" autoAdjust="0"/>
  </p:normalViewPr>
  <p:slideViewPr>
    <p:cSldViewPr showGuides="1">
      <p:cViewPr varScale="1">
        <p:scale>
          <a:sx n="150" d="100"/>
          <a:sy n="150" d="100"/>
        </p:scale>
        <p:origin x="472" y="168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4F971-00DC-4592-8C08-6065A43D8253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CE4D-2FCA-4597-BFFC-A9A59E7C5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9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43" y="268289"/>
            <a:ext cx="4828498" cy="230187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426676"/>
            <a:ext cx="1449362" cy="432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2704144"/>
            <a:ext cx="4831185" cy="966156"/>
          </a:xfrm>
        </p:spPr>
        <p:txBody>
          <a:bodyPr lIns="90000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500" baseline="0">
                <a:solidFill>
                  <a:srgbClr val="DE0087"/>
                </a:solidFill>
              </a:defRPr>
            </a:lvl1pPr>
          </a:lstStyle>
          <a:p>
            <a:r>
              <a:rPr lang="fr-FR" noProof="0" dirty="0"/>
              <a:t>MERCI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hierarchis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solidFill>
                  <a:srgbClr val="DE0087"/>
                </a:solidFill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3529" y="987574"/>
            <a:ext cx="8568951" cy="3600399"/>
          </a:xfrm>
        </p:spPr>
        <p:txBody>
          <a:bodyPr/>
          <a:lstStyle>
            <a:lvl2pPr marL="363538" indent="-363538">
              <a:buSzPct val="120000"/>
              <a:buFont typeface="Wingdings" panose="05000000000000000000" pitchFamily="2" charset="2"/>
              <a:buChar char="§"/>
              <a:defRPr/>
            </a:lvl2pPr>
            <a:lvl3pPr marL="717550" indent="-354013">
              <a:buSzPct val="110000"/>
              <a:defRPr/>
            </a:lvl3pPr>
            <a:lvl4pPr marL="1074738" indent="-363538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1436688" indent="-3619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err="1"/>
              <a:t>Cinquieme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54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987574"/>
            <a:ext cx="8515350" cy="356220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solidFill>
                  <a:srgbClr val="DE0087"/>
                </a:solidFill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558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500" baseline="0">
                <a:solidFill>
                  <a:srgbClr val="DE0087"/>
                </a:solidFill>
              </a:defRPr>
            </a:lvl1pPr>
          </a:lstStyle>
          <a:p>
            <a:r>
              <a:rPr lang="fr-FR" noProof="0" dirty="0"/>
              <a:t>MERCI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0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e 13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2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1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14" name="Connecteur droit 13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31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60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08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12" name="Connecteur droit 11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1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diapositive avec puces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42989" y="1329929"/>
            <a:ext cx="7058025" cy="2915840"/>
          </a:xfrm>
        </p:spPr>
        <p:txBody>
          <a:bodyPr/>
          <a:lstStyle>
            <a:lvl1pPr>
              <a:defRPr sz="180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r>
              <a:rPr lang="fr-FR" dirty="0"/>
              <a:t>le texte courant s’écrit ici</a:t>
            </a:r>
          </a:p>
          <a:p>
            <a:r>
              <a:rPr lang="fr-FR" dirty="0"/>
              <a:t>le texte courant s’écrit ici</a:t>
            </a:r>
          </a:p>
          <a:p>
            <a:r>
              <a:rPr lang="fr-FR" dirty="0"/>
              <a:t>le texte courant s’écrit ici</a:t>
            </a:r>
          </a:p>
          <a:p>
            <a:r>
              <a:rPr lang="fr-FR" dirty="0"/>
              <a:t>le texte courant s’écrit ici</a:t>
            </a:r>
          </a:p>
        </p:txBody>
      </p:sp>
    </p:spTree>
    <p:extLst>
      <p:ext uri="{BB962C8B-B14F-4D97-AF65-F5344CB8AC3E}">
        <p14:creationId xmlns:p14="http://schemas.microsoft.com/office/powerpoint/2010/main" val="30689557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43" y="268289"/>
            <a:ext cx="4828498" cy="230187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426676"/>
            <a:ext cx="1449362" cy="432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2704144"/>
            <a:ext cx="4831185" cy="966156"/>
          </a:xfrm>
        </p:spPr>
        <p:txBody>
          <a:bodyPr lIns="90000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59599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48369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59827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3180175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3067870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182449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5727576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5223520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59624" y="3699118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7873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 7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683568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179512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395413"/>
            <a:ext cx="1675284" cy="646112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83568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179512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2542313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683568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179512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3704346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3779912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3275856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11960" y="13901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3779912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3275856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11960" y="25370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3779912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3275856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60" y="3699118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6804248" y="1390011"/>
            <a:ext cx="2232248" cy="647700"/>
            <a:chOff x="4717256" y="1345406"/>
            <a:chExt cx="1285900" cy="647700"/>
          </a:xfrm>
        </p:grpSpPr>
        <p:sp>
          <p:nvSpPr>
            <p:cNvPr id="56" name="Ellipse 55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Ellipse 56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8" name="Forme libre 57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Ellipse 58"/>
          <p:cNvSpPr/>
          <p:nvPr/>
        </p:nvSpPr>
        <p:spPr>
          <a:xfrm>
            <a:off x="6300192" y="12777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07</a:t>
            </a:r>
          </a:p>
        </p:txBody>
      </p:sp>
      <p:sp>
        <p:nvSpPr>
          <p:cNvPr id="60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7236296" y="13922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555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hierarchis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3529" y="987574"/>
            <a:ext cx="8568951" cy="3600399"/>
          </a:xfrm>
        </p:spPr>
        <p:txBody>
          <a:bodyPr/>
          <a:lstStyle>
            <a:lvl2pPr marL="363538" indent="-363538">
              <a:buSzPct val="120000"/>
              <a:buFont typeface="Wingdings" panose="05000000000000000000" pitchFamily="2" charset="2"/>
              <a:buChar char="§"/>
              <a:defRPr/>
            </a:lvl2pPr>
            <a:lvl3pPr marL="717550" indent="-354013">
              <a:buSzPct val="110000"/>
              <a:defRPr/>
            </a:lvl3pPr>
            <a:lvl4pPr marL="1074738" indent="-363538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1436688" indent="-3619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err="1"/>
              <a:t>Cinquieme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1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1543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987574"/>
            <a:ext cx="8515350" cy="356220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500" baseline="0">
                <a:solidFill>
                  <a:srgbClr val="DE0087"/>
                </a:solidFill>
              </a:defRPr>
            </a:lvl1pPr>
          </a:lstStyle>
          <a:p>
            <a:r>
              <a:rPr lang="fr-FR" noProof="0" dirty="0"/>
              <a:t>MERCI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9" y="4749148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816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9" y="4749148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2054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7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549" y="4749148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058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9" y="4749148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823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8799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59599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48369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59827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3180175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3067870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182449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2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77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7846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413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6669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3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409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3118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11839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7345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65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8038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112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91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defRPr/>
              </a:pPr>
              <a:endParaRPr lang="en-GB" altLang="fr-FR">
                <a:solidFill>
                  <a:srgbClr val="FF6600"/>
                </a:solidFill>
                <a:latin typeface="Helvetica 75 Bold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4675432"/>
      </p:ext>
    </p:extLst>
  </p:cSld>
  <p:clrMapOvr>
    <a:masterClrMapping/>
  </p:clrMapOvr>
  <p:transition spd="med">
    <p:fade/>
  </p:transition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81145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0650322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4945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449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6978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9675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07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3989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23528" y="1441389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5804241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39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279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297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1174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2608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9989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7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678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51520" y="473199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Helvetica" pitchFamily="34" charset="0"/>
              </a:defRPr>
            </a:lvl1pPr>
          </a:lstStyle>
          <a:p>
            <a:fld id="{9E58C14D-378B-42AB-AB4A-DC5E2401168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37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619" y="1329612"/>
            <a:ext cx="7057405" cy="7020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12903" y="3295476"/>
            <a:ext cx="7084800" cy="41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nom de l’auteur – nom de l’entité date, présentation à </a:t>
            </a:r>
            <a:r>
              <a:rPr lang="fr-FR" noProof="0" dirty="0" err="1"/>
              <a:t>xyz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19" y="2035965"/>
            <a:ext cx="7055363" cy="70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fr-FR" sz="6600" dirty="0" smtClean="0">
                <a:solidFill>
                  <a:schemeClr val="tx1"/>
                </a:solidFill>
                <a:latin typeface="Helvetica 35 Thin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usage interne</a:t>
            </a:r>
          </a:p>
        </p:txBody>
      </p:sp>
    </p:spTree>
    <p:extLst>
      <p:ext uri="{BB962C8B-B14F-4D97-AF65-F5344CB8AC3E}">
        <p14:creationId xmlns:p14="http://schemas.microsoft.com/office/powerpoint/2010/main" val="3194376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51520" y="473199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Helvetica" pitchFamily="34" charset="0"/>
              </a:defRPr>
            </a:lvl1pPr>
          </a:lstStyle>
          <a:p>
            <a:fld id="{9E58C14D-378B-42AB-AB4A-DC5E2401168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42088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329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5727576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5223520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59624" y="3699118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7873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4715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7753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0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768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619" y="1329612"/>
            <a:ext cx="7057405" cy="7020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12903" y="3295476"/>
            <a:ext cx="7084800" cy="41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nom de l’auteur – nom de l’entité date, présentation à </a:t>
            </a:r>
            <a:r>
              <a:rPr lang="fr-FR" noProof="0" dirty="0" err="1"/>
              <a:t>xyz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19" y="2035965"/>
            <a:ext cx="7055363" cy="70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fr-FR" sz="6600" dirty="0" smtClean="0">
                <a:solidFill>
                  <a:schemeClr val="tx1"/>
                </a:solidFill>
                <a:latin typeface="Helvetica 35 Thin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usage interne</a:t>
            </a:r>
          </a:p>
        </p:txBody>
      </p:sp>
    </p:spTree>
    <p:extLst>
      <p:ext uri="{BB962C8B-B14F-4D97-AF65-F5344CB8AC3E}">
        <p14:creationId xmlns:p14="http://schemas.microsoft.com/office/powerpoint/2010/main" val="2283331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17778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8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00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 7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683568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179512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395413"/>
            <a:ext cx="1675284" cy="646112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83568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179512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2542313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683568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179512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3704346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3779912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3275856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11960" y="13901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3779912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3275856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11960" y="25370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3779912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3275856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60" y="3699118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/>
              <a:t>SOMMAIRE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6804248" y="1390011"/>
            <a:ext cx="2232248" cy="647700"/>
            <a:chOff x="4717256" y="1345406"/>
            <a:chExt cx="1285900" cy="647700"/>
          </a:xfrm>
        </p:grpSpPr>
        <p:sp>
          <p:nvSpPr>
            <p:cNvPr id="56" name="Ellipse 55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Ellipse 56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8" name="Forme libre 57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Ellipse 58"/>
          <p:cNvSpPr/>
          <p:nvPr/>
        </p:nvSpPr>
        <p:spPr>
          <a:xfrm>
            <a:off x="6300192" y="12777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Helvetica 75 Bold" panose="020B0804020202020204" pitchFamily="34" charset="0"/>
              </a:rPr>
              <a:t>07</a:t>
            </a:r>
          </a:p>
        </p:txBody>
      </p:sp>
      <p:sp>
        <p:nvSpPr>
          <p:cNvPr id="60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7236296" y="13922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555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4774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0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lusieurs niveaux hiérarc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Diapositive think-cell" r:id="rId4" imgW="270" imgH="270" progId="">
                  <p:embed/>
                </p:oleObj>
              </mc:Choice>
              <mc:Fallback>
                <p:oleObj name="Diapositive think-cell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220" y="303610"/>
            <a:ext cx="7071413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43000" y="1329929"/>
            <a:ext cx="7058025" cy="2915840"/>
          </a:xfrm>
        </p:spPr>
        <p:txBody>
          <a:bodyPr/>
          <a:lstStyle>
            <a:lvl1pPr>
              <a:defRPr sz="1800" baseline="0">
                <a:solidFill>
                  <a:srgbClr val="FF6600"/>
                </a:solidFill>
                <a:latin typeface="Helvetica 55 Roman" pitchFamily="34" charset="0"/>
              </a:defRPr>
            </a:lvl1pPr>
            <a:lvl2pPr>
              <a:spcAft>
                <a:spcPct val="0"/>
              </a:spcAft>
              <a:buFont typeface="Arial" charset="0"/>
              <a:buChar char="–"/>
              <a:defRPr sz="1600">
                <a:latin typeface="Helvetica 55 Roman" pitchFamily="34" charset="0"/>
              </a:defRPr>
            </a:lvl2pPr>
            <a:lvl3pPr>
              <a:defRPr sz="1600">
                <a:latin typeface="Helvetica 55 Roman" pitchFamily="34" charset="0"/>
              </a:defRPr>
            </a:lvl3pPr>
            <a:lvl4pPr>
              <a:defRPr sz="1600">
                <a:latin typeface="Helvetica 55 Roman" pitchFamily="34" charset="0"/>
              </a:defRPr>
            </a:lvl4pPr>
            <a:lvl5pPr>
              <a:defRPr sz="1600" baseline="0">
                <a:latin typeface="Helvetica 55 Roman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22855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234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6359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3170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hierarchis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3529" y="987574"/>
            <a:ext cx="8568951" cy="3600399"/>
          </a:xfrm>
        </p:spPr>
        <p:txBody>
          <a:bodyPr/>
          <a:lstStyle>
            <a:lvl2pPr marL="363538" indent="-363538">
              <a:buSzPct val="120000"/>
              <a:buFont typeface="Wingdings" panose="05000000000000000000" pitchFamily="2" charset="2"/>
              <a:buChar char="§"/>
              <a:defRPr/>
            </a:lvl2pPr>
            <a:lvl3pPr marL="717550" indent="-354013">
              <a:buSzPct val="110000"/>
              <a:defRPr/>
            </a:lvl3pPr>
            <a:lvl4pPr marL="1074738" indent="-363538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1436688" indent="-3619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err="1"/>
              <a:t>Cinquieme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1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6875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0213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51520" y="4731990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Helvetica" pitchFamily="34" charset="0"/>
              </a:defRPr>
            </a:lvl1pPr>
          </a:lstStyle>
          <a:p>
            <a:fld id="{9E58C14D-378B-42AB-AB4A-DC5E2401168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57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43" y="268289"/>
            <a:ext cx="4828498" cy="230187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426676"/>
            <a:ext cx="1449362" cy="432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2704144"/>
            <a:ext cx="4831185" cy="966156"/>
          </a:xfrm>
        </p:spPr>
        <p:txBody>
          <a:bodyPr lIns="90000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59599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48369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59827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3180175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3067870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182449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0080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766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075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9305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5727576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5223520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59624" y="3699118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7286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987574"/>
            <a:ext cx="8515350" cy="356220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 7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683568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179512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395413"/>
            <a:ext cx="1675284" cy="646112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83568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179512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2542313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683568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>
            <a:off x="179512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115616" y="3704346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3779912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/>
        </p:nvSpPr>
        <p:spPr>
          <a:xfrm>
            <a:off x="3275856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211960" y="13901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3779912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/>
        </p:nvSpPr>
        <p:spPr>
          <a:xfrm>
            <a:off x="3275856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11960" y="25370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3779912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3275856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60" y="3699118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6804248" y="1390011"/>
            <a:ext cx="2232248" cy="647700"/>
            <a:chOff x="4717256" y="1345406"/>
            <a:chExt cx="1285900" cy="647700"/>
          </a:xfrm>
        </p:grpSpPr>
        <p:sp>
          <p:nvSpPr>
            <p:cNvPr id="56" name="Ellipse 55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Ellipse 56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8" name="Forme libre 57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Ellipse 58"/>
          <p:cNvSpPr/>
          <p:nvPr/>
        </p:nvSpPr>
        <p:spPr>
          <a:xfrm>
            <a:off x="6300192" y="12777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60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7236296" y="1392285"/>
            <a:ext cx="1675284" cy="646112"/>
          </a:xfrm>
        </p:spPr>
        <p:txBody>
          <a:bodyPr anchor="ctr"/>
          <a:lstStyle>
            <a:lvl1pPr>
              <a:defRPr lang="fr-FR" sz="1400" kern="1200" spc="-20" baseline="0" dirty="0" smtClean="0">
                <a:solidFill>
                  <a:schemeClr val="bg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654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hierarchis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solidFill>
                  <a:srgbClr val="DE0087"/>
                </a:solidFill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3529" y="987574"/>
            <a:ext cx="8568951" cy="3600399"/>
          </a:xfrm>
        </p:spPr>
        <p:txBody>
          <a:bodyPr/>
          <a:lstStyle>
            <a:lvl2pPr marL="363538" indent="-363538">
              <a:buSzPct val="120000"/>
              <a:buFont typeface="Wingdings" panose="05000000000000000000" pitchFamily="2" charset="2"/>
              <a:buChar char="§"/>
              <a:defRPr/>
            </a:lvl2pPr>
            <a:lvl3pPr marL="717550" indent="-354013">
              <a:buSzPct val="110000"/>
              <a:defRPr/>
            </a:lvl3pPr>
            <a:lvl4pPr marL="1074738" indent="-363538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1436688" indent="-3619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err="1"/>
              <a:t>Cinquieme</a:t>
            </a:r>
            <a:endParaRPr lang="fr-FR" dirty="0"/>
          </a:p>
          <a:p>
            <a:pPr lvl="3"/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54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987574"/>
            <a:ext cx="8515350" cy="356220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2002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>
                <a:solidFill>
                  <a:srgbClr val="DE0087"/>
                </a:solidFill>
              </a:rPr>
              <a:t>Interne Ariège Très Haut Débit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-11427" y="0"/>
            <a:ext cx="6599651" cy="627534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495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5500" baseline="0">
                <a:solidFill>
                  <a:srgbClr val="DE0087"/>
                </a:solidFill>
              </a:defRPr>
            </a:lvl1pPr>
          </a:lstStyle>
          <a:p>
            <a:r>
              <a:rPr lang="fr-FR" noProof="0" dirty="0"/>
              <a:t>MERCI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143" y="268289"/>
            <a:ext cx="4828498" cy="2301874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4426676"/>
            <a:ext cx="1449362" cy="432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2704144"/>
            <a:ext cx="4831185" cy="966156"/>
          </a:xfrm>
        </p:spPr>
        <p:txBody>
          <a:bodyPr lIns="90000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88189"/>
            <a:ext cx="1584176" cy="7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1475656" y="159599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 userDrawn="1"/>
        </p:nvSpPr>
        <p:spPr>
          <a:xfrm>
            <a:off x="971600" y="148369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59827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5656" y="3180175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 userDrawn="1"/>
        </p:nvSpPr>
        <p:spPr>
          <a:xfrm>
            <a:off x="971600" y="3067870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3182449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27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 userDrawn="1"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 userDrawn="1"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 userDrawn="1"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5126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 userDrawn="1"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 userDrawn="1"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 userDrawn="1"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 userDrawn="1"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5" name="ZoneTexte 54"/>
          <p:cNvSpPr txBox="1"/>
          <p:nvPr userDrawn="1"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2255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 userDrawn="1"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 userDrawn="1"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 userDrawn="1"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 userDrawn="1"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 userDrawn="1"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 userDrawn="1"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0588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 userDrawn="1"/>
        </p:nvGrpSpPr>
        <p:grpSpPr>
          <a:xfrm>
            <a:off x="1475656" y="1393139"/>
            <a:ext cx="2232248" cy="647700"/>
            <a:chOff x="4717256" y="1345406"/>
            <a:chExt cx="1285900" cy="647700"/>
          </a:xfrm>
        </p:grpSpPr>
        <p:sp>
          <p:nvSpPr>
            <p:cNvPr id="13" name="Ellipse 1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Forme libre 1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Ellipse 3"/>
          <p:cNvSpPr/>
          <p:nvPr userDrawn="1"/>
        </p:nvSpPr>
        <p:spPr>
          <a:xfrm>
            <a:off x="971600" y="12808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07704" y="13954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5656" y="2540039"/>
            <a:ext cx="2232248" cy="647700"/>
            <a:chOff x="4717256" y="1345406"/>
            <a:chExt cx="1285900" cy="647700"/>
          </a:xfrm>
        </p:grpSpPr>
        <p:sp>
          <p:nvSpPr>
            <p:cNvPr id="23" name="Ellipse 2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Forme libre 2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Ellipse 25"/>
          <p:cNvSpPr/>
          <p:nvPr userDrawn="1"/>
        </p:nvSpPr>
        <p:spPr>
          <a:xfrm>
            <a:off x="971600" y="2427734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704" y="2542313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1475656" y="3702072"/>
            <a:ext cx="2232248" cy="647700"/>
            <a:chOff x="4717256" y="1345406"/>
            <a:chExt cx="1285900" cy="647700"/>
          </a:xfrm>
        </p:grpSpPr>
        <p:sp>
          <p:nvSpPr>
            <p:cNvPr id="31" name="Ellipse 30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Ellipse 31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Ellipse 33"/>
          <p:cNvSpPr/>
          <p:nvPr userDrawn="1"/>
        </p:nvSpPr>
        <p:spPr>
          <a:xfrm>
            <a:off x="971600" y="3589767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1907704" y="3704346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6" name="Groupe 35"/>
          <p:cNvGrpSpPr/>
          <p:nvPr userDrawn="1"/>
        </p:nvGrpSpPr>
        <p:grpSpPr>
          <a:xfrm>
            <a:off x="5727576" y="1387911"/>
            <a:ext cx="2232248" cy="647700"/>
            <a:chOff x="4717256" y="1345406"/>
            <a:chExt cx="1285900" cy="647700"/>
          </a:xfrm>
        </p:grpSpPr>
        <p:sp>
          <p:nvSpPr>
            <p:cNvPr id="37" name="Ellipse 36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Ellipse 37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Forme libre 38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Ellipse 39"/>
          <p:cNvSpPr/>
          <p:nvPr userDrawn="1"/>
        </p:nvSpPr>
        <p:spPr>
          <a:xfrm>
            <a:off x="5223520" y="12756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4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59624" y="13901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5727576" y="2534811"/>
            <a:ext cx="2232248" cy="647700"/>
            <a:chOff x="4717256" y="1345406"/>
            <a:chExt cx="1285900" cy="647700"/>
          </a:xfrm>
        </p:grpSpPr>
        <p:sp>
          <p:nvSpPr>
            <p:cNvPr id="43" name="Ellipse 42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Forme libre 44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Ellipse 45"/>
          <p:cNvSpPr/>
          <p:nvPr userDrawn="1"/>
        </p:nvSpPr>
        <p:spPr>
          <a:xfrm>
            <a:off x="5223520" y="2422506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47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59624" y="2537085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48" name="Groupe 47"/>
          <p:cNvGrpSpPr/>
          <p:nvPr userDrawn="1"/>
        </p:nvGrpSpPr>
        <p:grpSpPr>
          <a:xfrm>
            <a:off x="5727576" y="3696844"/>
            <a:ext cx="2232248" cy="647700"/>
            <a:chOff x="4717256" y="1345406"/>
            <a:chExt cx="1285900" cy="647700"/>
          </a:xfrm>
        </p:grpSpPr>
        <p:sp>
          <p:nvSpPr>
            <p:cNvPr id="49" name="Ellipse 48"/>
            <p:cNvSpPr/>
            <p:nvPr userDrawn="1"/>
          </p:nvSpPr>
          <p:spPr>
            <a:xfrm>
              <a:off x="5859140" y="13474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5805661" y="1845962"/>
              <a:ext cx="144016" cy="144016"/>
            </a:xfrm>
            <a:prstGeom prst="ellipse">
              <a:avLst/>
            </a:pr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Forme libre 50"/>
            <p:cNvSpPr/>
            <p:nvPr userDrawn="1"/>
          </p:nvSpPr>
          <p:spPr>
            <a:xfrm>
              <a:off x="4717256" y="1345406"/>
              <a:ext cx="1285875" cy="647700"/>
            </a:xfrm>
            <a:custGeom>
              <a:avLst/>
              <a:gdLst>
                <a:gd name="connsiteX0" fmla="*/ 69057 w 1285875"/>
                <a:gd name="connsiteY0" fmla="*/ 0 h 647700"/>
                <a:gd name="connsiteX1" fmla="*/ 1214438 w 1285875"/>
                <a:gd name="connsiteY1" fmla="*/ 2382 h 647700"/>
                <a:gd name="connsiteX2" fmla="*/ 1285875 w 1285875"/>
                <a:gd name="connsiteY2" fmla="*/ 80963 h 647700"/>
                <a:gd name="connsiteX3" fmla="*/ 1233488 w 1285875"/>
                <a:gd name="connsiteY3" fmla="*/ 569119 h 647700"/>
                <a:gd name="connsiteX4" fmla="*/ 1154907 w 1285875"/>
                <a:gd name="connsiteY4" fmla="*/ 645319 h 647700"/>
                <a:gd name="connsiteX5" fmla="*/ 0 w 1285875"/>
                <a:gd name="connsiteY5" fmla="*/ 647700 h 647700"/>
                <a:gd name="connsiteX6" fmla="*/ 69057 w 1285875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875" h="647700">
                  <a:moveTo>
                    <a:pt x="69057" y="0"/>
                  </a:moveTo>
                  <a:lnTo>
                    <a:pt x="1214438" y="2382"/>
                  </a:lnTo>
                  <a:lnTo>
                    <a:pt x="1285875" y="80963"/>
                  </a:lnTo>
                  <a:lnTo>
                    <a:pt x="1233488" y="569119"/>
                  </a:lnTo>
                  <a:lnTo>
                    <a:pt x="1154907" y="645319"/>
                  </a:lnTo>
                  <a:lnTo>
                    <a:pt x="0" y="647700"/>
                  </a:lnTo>
                  <a:lnTo>
                    <a:pt x="69057" y="0"/>
                  </a:lnTo>
                  <a:close/>
                </a:path>
              </a:pathLst>
            </a:custGeom>
            <a:solidFill>
              <a:srgbClr val="DE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Ellipse 51"/>
          <p:cNvSpPr/>
          <p:nvPr userDrawn="1"/>
        </p:nvSpPr>
        <p:spPr>
          <a:xfrm>
            <a:off x="5223520" y="3584539"/>
            <a:ext cx="872032" cy="872032"/>
          </a:xfrm>
          <a:prstGeom prst="ellipse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5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59624" y="3699118"/>
            <a:ext cx="1675284" cy="6461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ZoneTexte 53"/>
          <p:cNvSpPr txBox="1"/>
          <p:nvPr userDrawn="1"/>
        </p:nvSpPr>
        <p:spPr>
          <a:xfrm>
            <a:off x="0" y="0"/>
            <a:ext cx="6588224" cy="627534"/>
          </a:xfrm>
          <a:prstGeom prst="rect">
            <a:avLst/>
          </a:prstGeom>
        </p:spPr>
        <p:txBody>
          <a:bodyPr wrap="square" lIns="360000" tIns="0" rIns="0" bIns="0" rtlCol="0" anchor="ctr">
            <a:noAutofit/>
          </a:bodyPr>
          <a:lstStyle/>
          <a:p>
            <a:r>
              <a:rPr lang="fr-FR" sz="2000" dirty="0">
                <a:solidFill>
                  <a:srgbClr val="54E3C4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58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4899" y="4870915"/>
            <a:ext cx="7693552" cy="88831"/>
          </a:xfrm>
          <a:custGeom>
            <a:avLst/>
            <a:gdLst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83740">
                <a:moveTo>
                  <a:pt x="0" y="0"/>
                </a:moveTo>
                <a:lnTo>
                  <a:pt x="7200800" y="0"/>
                </a:lnTo>
                <a:cubicBezTo>
                  <a:pt x="7200800" y="27913"/>
                  <a:pt x="7188366" y="17727"/>
                  <a:pt x="7200800" y="83740"/>
                </a:cubicBezTo>
                <a:lnTo>
                  <a:pt x="0" y="837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E0087"/>
              </a:gs>
              <a:gs pos="100000">
                <a:srgbClr val="54E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Rogner un rectangle à un seul coin 7"/>
          <p:cNvSpPr/>
          <p:nvPr/>
        </p:nvSpPr>
        <p:spPr>
          <a:xfrm>
            <a:off x="0" y="4685716"/>
            <a:ext cx="449796" cy="457783"/>
          </a:xfrm>
          <a:custGeom>
            <a:avLst/>
            <a:gdLst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88032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71363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389169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64" h="576064">
                <a:moveTo>
                  <a:pt x="0" y="0"/>
                </a:moveTo>
                <a:lnTo>
                  <a:pt x="288032" y="0"/>
                </a:lnTo>
                <a:lnTo>
                  <a:pt x="576064" y="389169"/>
                </a:lnTo>
                <a:lnTo>
                  <a:pt x="576064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Premier niveau</a:t>
            </a:r>
          </a:p>
          <a:p>
            <a:pPr lvl="2"/>
            <a:r>
              <a:rPr lang="fr-FR" noProof="0" dirty="0"/>
              <a:t>Deuxième niveau</a:t>
            </a:r>
          </a:p>
          <a:p>
            <a:pPr lvl="3"/>
            <a:r>
              <a:rPr lang="fr-FR" noProof="0" dirty="0"/>
              <a:t>Troisième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07504" y="473199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685716"/>
            <a:ext cx="1008110" cy="4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e 5"/>
          <p:cNvSpPr/>
          <p:nvPr/>
        </p:nvSpPr>
        <p:spPr>
          <a:xfrm>
            <a:off x="0" y="0"/>
            <a:ext cx="7164288" cy="627534"/>
          </a:xfrm>
          <a:prstGeom prst="homePlate">
            <a:avLst/>
          </a:prstGeom>
          <a:solidFill>
            <a:srgbClr val="DE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l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88224" y="0"/>
            <a:ext cx="936104" cy="627534"/>
          </a:xfrm>
          <a:prstGeom prst="chevron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74" r:id="rId7"/>
    <p:sldLayoutId id="2147483673" r:id="rId8"/>
    <p:sldLayoutId id="2147483660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tx1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DE0087"/>
        </a:buClr>
        <a:buSzPct val="150000"/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4899" y="4870915"/>
            <a:ext cx="7693552" cy="88831"/>
          </a:xfrm>
          <a:custGeom>
            <a:avLst/>
            <a:gdLst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83740">
                <a:moveTo>
                  <a:pt x="0" y="0"/>
                </a:moveTo>
                <a:lnTo>
                  <a:pt x="7200800" y="0"/>
                </a:lnTo>
                <a:cubicBezTo>
                  <a:pt x="7200800" y="27913"/>
                  <a:pt x="7188366" y="17727"/>
                  <a:pt x="7200800" y="83740"/>
                </a:cubicBezTo>
                <a:lnTo>
                  <a:pt x="0" y="837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E0087"/>
              </a:gs>
              <a:gs pos="100000">
                <a:srgbClr val="54E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Rogner un rectangle à un seul coin 7"/>
          <p:cNvSpPr/>
          <p:nvPr/>
        </p:nvSpPr>
        <p:spPr>
          <a:xfrm>
            <a:off x="0" y="4685716"/>
            <a:ext cx="449796" cy="457783"/>
          </a:xfrm>
          <a:custGeom>
            <a:avLst/>
            <a:gdLst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88032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71363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389169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64" h="576064">
                <a:moveTo>
                  <a:pt x="0" y="0"/>
                </a:moveTo>
                <a:lnTo>
                  <a:pt x="288032" y="0"/>
                </a:lnTo>
                <a:lnTo>
                  <a:pt x="576064" y="389169"/>
                </a:lnTo>
                <a:lnTo>
                  <a:pt x="576064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Premier niveau</a:t>
            </a:r>
          </a:p>
          <a:p>
            <a:pPr lvl="2"/>
            <a:r>
              <a:rPr lang="fr-FR" noProof="0" dirty="0"/>
              <a:t>Deuxième niveau</a:t>
            </a:r>
          </a:p>
          <a:p>
            <a:pPr lvl="3"/>
            <a:r>
              <a:rPr lang="fr-FR" noProof="0" dirty="0"/>
              <a:t>Troisième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07504" y="473199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1050">
                <a:solidFill>
                  <a:srgbClr val="54E3C4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54E3C4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685716"/>
            <a:ext cx="1008110" cy="4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e 5"/>
          <p:cNvSpPr/>
          <p:nvPr/>
        </p:nvSpPr>
        <p:spPr>
          <a:xfrm>
            <a:off x="0" y="0"/>
            <a:ext cx="7164288" cy="627534"/>
          </a:xfrm>
          <a:prstGeom prst="homePlate">
            <a:avLst/>
          </a:prstGeom>
          <a:solidFill>
            <a:srgbClr val="DE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fr-FR" sz="1600" dirty="0">
              <a:solidFill>
                <a:srgbClr val="54E3C4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88224" y="0"/>
            <a:ext cx="936104" cy="627534"/>
          </a:xfrm>
          <a:prstGeom prst="chevron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2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tx1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DE0087"/>
        </a:buClr>
        <a:buSzPct val="150000"/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224899" y="4870915"/>
            <a:ext cx="7693552" cy="88831"/>
          </a:xfrm>
          <a:custGeom>
            <a:avLst/>
            <a:gdLst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83740">
                <a:moveTo>
                  <a:pt x="0" y="0"/>
                </a:moveTo>
                <a:lnTo>
                  <a:pt x="7200800" y="0"/>
                </a:lnTo>
                <a:cubicBezTo>
                  <a:pt x="7200800" y="27913"/>
                  <a:pt x="7188366" y="17727"/>
                  <a:pt x="7200800" y="83740"/>
                </a:cubicBezTo>
                <a:lnTo>
                  <a:pt x="0" y="837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E0087"/>
              </a:gs>
              <a:gs pos="100000">
                <a:srgbClr val="54E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Rogner un rectangle à un seul coin 7"/>
          <p:cNvSpPr/>
          <p:nvPr userDrawn="1"/>
        </p:nvSpPr>
        <p:spPr>
          <a:xfrm>
            <a:off x="0" y="4685716"/>
            <a:ext cx="449796" cy="457783"/>
          </a:xfrm>
          <a:custGeom>
            <a:avLst/>
            <a:gdLst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88032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71363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389169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64" h="576064">
                <a:moveTo>
                  <a:pt x="0" y="0"/>
                </a:moveTo>
                <a:lnTo>
                  <a:pt x="288032" y="0"/>
                </a:lnTo>
                <a:lnTo>
                  <a:pt x="576064" y="389169"/>
                </a:lnTo>
                <a:lnTo>
                  <a:pt x="576064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Premier niveau</a:t>
            </a:r>
          </a:p>
          <a:p>
            <a:pPr lvl="2"/>
            <a:r>
              <a:rPr lang="fr-FR" noProof="0" dirty="0"/>
              <a:t>Deuxième niveau</a:t>
            </a:r>
          </a:p>
          <a:p>
            <a:pPr lvl="3"/>
            <a:r>
              <a:rPr lang="fr-FR" noProof="0" dirty="0"/>
              <a:t>Troisième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07504" y="473199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1050">
                <a:solidFill>
                  <a:srgbClr val="54E3C4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54E3C4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685716"/>
            <a:ext cx="1008110" cy="4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e 5"/>
          <p:cNvSpPr/>
          <p:nvPr userDrawn="1"/>
        </p:nvSpPr>
        <p:spPr>
          <a:xfrm>
            <a:off x="0" y="0"/>
            <a:ext cx="7164288" cy="627534"/>
          </a:xfrm>
          <a:prstGeom prst="homePlate">
            <a:avLst/>
          </a:prstGeom>
          <a:solidFill>
            <a:srgbClr val="DE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fr-FR" sz="1600" dirty="0">
              <a:solidFill>
                <a:srgbClr val="54E3C4"/>
              </a:solidFill>
            </a:endParaRPr>
          </a:p>
        </p:txBody>
      </p:sp>
      <p:sp>
        <p:nvSpPr>
          <p:cNvPr id="7" name="Chevron 6"/>
          <p:cNvSpPr/>
          <p:nvPr userDrawn="1"/>
        </p:nvSpPr>
        <p:spPr>
          <a:xfrm>
            <a:off x="6588224" y="0"/>
            <a:ext cx="936104" cy="627534"/>
          </a:xfrm>
          <a:prstGeom prst="chevron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2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tx1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DE0087"/>
        </a:buClr>
        <a:buSzPct val="150000"/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341458" y="123482"/>
            <a:ext cx="590473" cy="72004"/>
            <a:chOff x="4712222" y="4270352"/>
            <a:chExt cx="1083914" cy="90000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796136" y="4270352"/>
              <a:ext cx="0" cy="90000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580112" y="4270352"/>
              <a:ext cx="0" cy="900000"/>
            </a:xfrm>
            <a:prstGeom prst="line">
              <a:avLst/>
            </a:prstGeom>
            <a:ln w="57150">
              <a:solidFill>
                <a:srgbClr val="916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148064" y="4270352"/>
              <a:ext cx="0" cy="900000"/>
            </a:xfrm>
            <a:prstGeom prst="line">
              <a:avLst/>
            </a:prstGeom>
            <a:ln w="57150">
              <a:solidFill>
                <a:srgbClr val="FF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32040" y="4270352"/>
              <a:ext cx="0" cy="900000"/>
            </a:xfrm>
            <a:prstGeom prst="line">
              <a:avLst/>
            </a:prstGeom>
            <a:ln w="57150">
              <a:solidFill>
                <a:srgbClr val="50B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364088" y="4270352"/>
              <a:ext cx="0" cy="900000"/>
            </a:xfrm>
            <a:prstGeom prst="line">
              <a:avLst/>
            </a:prstGeom>
            <a:ln w="57150">
              <a:solidFill>
                <a:srgbClr val="FFD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12222" y="4270352"/>
              <a:ext cx="0" cy="900000"/>
            </a:xfrm>
            <a:prstGeom prst="line">
              <a:avLst/>
            </a:prstGeom>
            <a:ln w="57150">
              <a:solidFill>
                <a:srgbClr val="4BB4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5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4899" y="4870915"/>
            <a:ext cx="7693552" cy="88831"/>
          </a:xfrm>
          <a:custGeom>
            <a:avLst/>
            <a:gdLst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  <a:gd name="connsiteX0" fmla="*/ 0 w 7200800"/>
              <a:gd name="connsiteY0" fmla="*/ 0 h 83740"/>
              <a:gd name="connsiteX1" fmla="*/ 7200800 w 7200800"/>
              <a:gd name="connsiteY1" fmla="*/ 0 h 83740"/>
              <a:gd name="connsiteX2" fmla="*/ 7200800 w 7200800"/>
              <a:gd name="connsiteY2" fmla="*/ 83740 h 83740"/>
              <a:gd name="connsiteX3" fmla="*/ 0 w 7200800"/>
              <a:gd name="connsiteY3" fmla="*/ 83740 h 83740"/>
              <a:gd name="connsiteX4" fmla="*/ 0 w 7200800"/>
              <a:gd name="connsiteY4" fmla="*/ 0 h 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0" h="83740">
                <a:moveTo>
                  <a:pt x="0" y="0"/>
                </a:moveTo>
                <a:lnTo>
                  <a:pt x="7200800" y="0"/>
                </a:lnTo>
                <a:cubicBezTo>
                  <a:pt x="7200800" y="27913"/>
                  <a:pt x="7188366" y="17727"/>
                  <a:pt x="7200800" y="83740"/>
                </a:cubicBezTo>
                <a:lnTo>
                  <a:pt x="0" y="837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E0087"/>
              </a:gs>
              <a:gs pos="100000">
                <a:srgbClr val="54E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Rogner un rectangle à un seul coin 7"/>
          <p:cNvSpPr/>
          <p:nvPr/>
        </p:nvSpPr>
        <p:spPr>
          <a:xfrm>
            <a:off x="0" y="4685716"/>
            <a:ext cx="449796" cy="457783"/>
          </a:xfrm>
          <a:custGeom>
            <a:avLst/>
            <a:gdLst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88032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271363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  <a:gd name="connsiteX0" fmla="*/ 0 w 576064"/>
              <a:gd name="connsiteY0" fmla="*/ 0 h 576064"/>
              <a:gd name="connsiteX1" fmla="*/ 288032 w 576064"/>
              <a:gd name="connsiteY1" fmla="*/ 0 h 576064"/>
              <a:gd name="connsiteX2" fmla="*/ 576064 w 576064"/>
              <a:gd name="connsiteY2" fmla="*/ 389169 h 576064"/>
              <a:gd name="connsiteX3" fmla="*/ 576064 w 576064"/>
              <a:gd name="connsiteY3" fmla="*/ 576064 h 576064"/>
              <a:gd name="connsiteX4" fmla="*/ 0 w 576064"/>
              <a:gd name="connsiteY4" fmla="*/ 576064 h 576064"/>
              <a:gd name="connsiteX5" fmla="*/ 0 w 576064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64" h="576064">
                <a:moveTo>
                  <a:pt x="0" y="0"/>
                </a:moveTo>
                <a:lnTo>
                  <a:pt x="288032" y="0"/>
                </a:lnTo>
                <a:lnTo>
                  <a:pt x="576064" y="389169"/>
                </a:lnTo>
                <a:lnTo>
                  <a:pt x="576064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Premier niveau</a:t>
            </a:r>
          </a:p>
          <a:p>
            <a:pPr lvl="2"/>
            <a:r>
              <a:rPr lang="fr-FR" noProof="0" dirty="0"/>
              <a:t>Deuxième niveau</a:t>
            </a:r>
          </a:p>
          <a:p>
            <a:pPr lvl="3"/>
            <a:r>
              <a:rPr lang="fr-FR" noProof="0" dirty="0"/>
              <a:t>Troisième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07504" y="4731990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685716"/>
            <a:ext cx="1008110" cy="4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e 5"/>
          <p:cNvSpPr/>
          <p:nvPr/>
        </p:nvSpPr>
        <p:spPr>
          <a:xfrm>
            <a:off x="0" y="0"/>
            <a:ext cx="7164288" cy="627534"/>
          </a:xfrm>
          <a:prstGeom prst="homePlate">
            <a:avLst/>
          </a:prstGeom>
          <a:solidFill>
            <a:srgbClr val="DE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l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88224" y="0"/>
            <a:ext cx="936104" cy="627534"/>
          </a:xfrm>
          <a:prstGeom prst="chevron">
            <a:avLst/>
          </a:prstGeom>
          <a:solidFill>
            <a:srgbClr val="54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tx1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600"/>
        </a:spcBef>
        <a:buClr>
          <a:srgbClr val="DE0087"/>
        </a:buClr>
        <a:buSzPct val="150000"/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8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7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GB" altLang="en-US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59263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1CAC329-CFD8-4F5D-9405-3E5C40FC0ADF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8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med">
    <p:fade/>
  </p:transition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6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eletravail-ariege-pyrenees.com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11142" y="195486"/>
            <a:ext cx="6045034" cy="3311573"/>
          </a:xfrm>
        </p:spPr>
        <p:txBody>
          <a:bodyPr/>
          <a:lstStyle/>
          <a:p>
            <a:r>
              <a:rPr lang="fr-FR" sz="4400" dirty="0"/>
              <a:t>ArTHD</a:t>
            </a:r>
            <a:br>
              <a:rPr lang="fr-FR" sz="4400" dirty="0"/>
            </a:br>
            <a:r>
              <a:rPr lang="fr-FR" sz="4400" dirty="0" err="1"/>
              <a:t>Ruralitic</a:t>
            </a:r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2051720" y="4443958"/>
            <a:ext cx="2160240" cy="432049"/>
          </a:xfrm>
        </p:spPr>
        <p:txBody>
          <a:bodyPr/>
          <a:lstStyle/>
          <a:p>
            <a:pPr algn="ctr"/>
            <a:r>
              <a:rPr lang="fr-FR" dirty="0"/>
              <a:t>10 mai 2021</a:t>
            </a:r>
          </a:p>
        </p:txBody>
      </p:sp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Ariège : 100% 2025 en 4 Phases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734" y="830621"/>
            <a:ext cx="4988532" cy="35552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558"/>
            <a:ext cx="1571625" cy="952500"/>
          </a:xfrm>
          <a:prstGeom prst="rect">
            <a:avLst/>
          </a:prstGeom>
        </p:spPr>
      </p:pic>
      <p:sp>
        <p:nvSpPr>
          <p:cNvPr id="10" name="ZoneTexte 15"/>
          <p:cNvSpPr txBox="1"/>
          <p:nvPr/>
        </p:nvSpPr>
        <p:spPr>
          <a:xfrm>
            <a:off x="0" y="437195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https://www.ariegetreshautdebit.fr/reseau-et-couverture/eligibilite.html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41" y="1521166"/>
            <a:ext cx="17839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en sommes nous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5" y="1491630"/>
            <a:ext cx="2320655" cy="18002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120" y="1491630"/>
            <a:ext cx="2320655" cy="18002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035" y="1491630"/>
            <a:ext cx="2320655" cy="18002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949" y="1491630"/>
            <a:ext cx="2320655" cy="1800201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133729" y="3363838"/>
            <a:ext cx="8904092" cy="648071"/>
          </a:xfrm>
          <a:prstGeom prst="rightArrow">
            <a:avLst/>
          </a:prstGeom>
          <a:solidFill>
            <a:srgbClr val="DE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8717" y="3580152"/>
            <a:ext cx="7518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1600" dirty="0"/>
              <a:t>T4 2017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97632" y="3580151"/>
            <a:ext cx="7518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1600" dirty="0"/>
              <a:t>T4 2018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13651" y="3580151"/>
            <a:ext cx="7518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1600" dirty="0"/>
              <a:t>T4 2019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83198" y="3580151"/>
            <a:ext cx="751809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1600" dirty="0"/>
              <a:t>T4 2019</a:t>
            </a:r>
          </a:p>
        </p:txBody>
      </p:sp>
      <p:sp>
        <p:nvSpPr>
          <p:cNvPr id="15" name="ZoneTexte 15"/>
          <p:cNvSpPr txBox="1"/>
          <p:nvPr/>
        </p:nvSpPr>
        <p:spPr>
          <a:xfrm>
            <a:off x="0" y="437195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Crédit Cartographie : https://cartefibre.arcep.fr</a:t>
            </a:r>
          </a:p>
        </p:txBody>
      </p:sp>
    </p:spTree>
    <p:extLst>
      <p:ext uri="{BB962C8B-B14F-4D97-AF65-F5344CB8AC3E}">
        <p14:creationId xmlns:p14="http://schemas.microsoft.com/office/powerpoint/2010/main" val="1382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L'Ariège et le télétravail</a:t>
            </a:r>
          </a:p>
        </p:txBody>
      </p:sp>
      <p:sp>
        <p:nvSpPr>
          <p:cNvPr id="4" name="ZoneTexte 15"/>
          <p:cNvSpPr txBox="1"/>
          <p:nvPr/>
        </p:nvSpPr>
        <p:spPr>
          <a:xfrm>
            <a:off x="-15372" y="4290650"/>
            <a:ext cx="915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2"/>
              </a:rPr>
              <a:t>Et aussi : http://www.teletravail-ariege-pyrenees.com/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15"/>
          <p:cNvSpPr txBox="1"/>
          <p:nvPr/>
        </p:nvSpPr>
        <p:spPr>
          <a:xfrm>
            <a:off x="0" y="6995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https//vous-venez-quand.com/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658" y="1156427"/>
            <a:ext cx="5832648" cy="28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01843"/>
            <a:ext cx="3476710" cy="2085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849" y="699542"/>
            <a:ext cx="2317724" cy="30902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6" y="1201843"/>
            <a:ext cx="2780928" cy="20856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54" y="3318726"/>
            <a:ext cx="2028825" cy="1066800"/>
          </a:xfrm>
          <a:prstGeom prst="rect">
            <a:avLst/>
          </a:prstGeom>
        </p:spPr>
      </p:pic>
      <p:sp>
        <p:nvSpPr>
          <p:cNvPr id="11" name="ZoneTexte 15"/>
          <p:cNvSpPr txBox="1"/>
          <p:nvPr/>
        </p:nvSpPr>
        <p:spPr>
          <a:xfrm>
            <a:off x="-15372" y="4362658"/>
            <a:ext cx="915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! 1000 MERCI à la CCI et son centre de formation PURPLE (ex IFCAP) !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formation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8" r="1851" b="3508"/>
          <a:stretch/>
        </p:blipFill>
        <p:spPr>
          <a:xfrm>
            <a:off x="683568" y="627438"/>
            <a:ext cx="7851170" cy="39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insertion : 75 personnes bénéficiaires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43558"/>
            <a:ext cx="8208912" cy="36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11142" y="195486"/>
            <a:ext cx="6045034" cy="3311573"/>
          </a:xfrm>
        </p:spPr>
        <p:txBody>
          <a:bodyPr/>
          <a:lstStyle/>
          <a:p>
            <a:r>
              <a:rPr lang="fr-FR" sz="4400" dirty="0"/>
              <a:t>Merci</a:t>
            </a:r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2051720" y="4443958"/>
            <a:ext cx="2160240" cy="432049"/>
          </a:xfrm>
        </p:spPr>
        <p:txBody>
          <a:bodyPr/>
          <a:lstStyle/>
          <a:p>
            <a:pPr algn="ctr"/>
            <a:r>
              <a:rPr lang="fr-FR" dirty="0"/>
              <a:t>10 mai 2021</a:t>
            </a:r>
          </a:p>
        </p:txBody>
      </p:sp>
    </p:spTree>
    <p:extLst>
      <p:ext uri="{BB962C8B-B14F-4D97-AF65-F5344CB8AC3E}">
        <p14:creationId xmlns:p14="http://schemas.microsoft.com/office/powerpoint/2010/main" val="574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Ariège Très Haut Débit">
      <a:dk1>
        <a:srgbClr val="54E3C4"/>
      </a:dk1>
      <a:lt1>
        <a:srgbClr val="FFFFFF"/>
      </a:lt1>
      <a:dk2>
        <a:srgbClr val="FFFFFF"/>
      </a:dk2>
      <a:lt2>
        <a:srgbClr val="DE0087"/>
      </a:lt2>
      <a:accent1>
        <a:srgbClr val="6F0043"/>
      </a:accent1>
      <a:accent2>
        <a:srgbClr val="A60065"/>
      </a:accent2>
      <a:accent3>
        <a:srgbClr val="FF52BB"/>
      </a:accent3>
      <a:accent4>
        <a:srgbClr val="FF8BD1"/>
      </a:accent4>
      <a:accent5>
        <a:srgbClr val="FFC5E8"/>
      </a:accent5>
      <a:accent6>
        <a:srgbClr val="FFDDF1"/>
      </a:accent6>
      <a:hlink>
        <a:srgbClr val="54E3C4"/>
      </a:hlink>
      <a:folHlink>
        <a:srgbClr val="54E3C4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0.xml><?xml version="1.0" encoding="utf-8"?>
<a:theme xmlns:a="http://schemas.openxmlformats.org/drawingml/2006/main" name="136_blank">
  <a:themeElements>
    <a:clrScheme name="Ariège Très Haut Débit">
      <a:dk1>
        <a:srgbClr val="54E3C4"/>
      </a:dk1>
      <a:lt1>
        <a:srgbClr val="FFFFFF"/>
      </a:lt1>
      <a:dk2>
        <a:srgbClr val="FFFFFF"/>
      </a:dk2>
      <a:lt2>
        <a:srgbClr val="DE0087"/>
      </a:lt2>
      <a:accent1>
        <a:srgbClr val="6F0043"/>
      </a:accent1>
      <a:accent2>
        <a:srgbClr val="A60065"/>
      </a:accent2>
      <a:accent3>
        <a:srgbClr val="FF52BB"/>
      </a:accent3>
      <a:accent4>
        <a:srgbClr val="FF8BD1"/>
      </a:accent4>
      <a:accent5>
        <a:srgbClr val="FFC5E8"/>
      </a:accent5>
      <a:accent6>
        <a:srgbClr val="FFDDF1"/>
      </a:accent6>
      <a:hlink>
        <a:srgbClr val="54E3C4"/>
      </a:hlink>
      <a:folHlink>
        <a:srgbClr val="54E3C4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1.xml><?xml version="1.0" encoding="utf-8"?>
<a:theme xmlns:a="http://schemas.openxmlformats.org/drawingml/2006/main" name="137_blank">
  <a:themeElements>
    <a:clrScheme name="Ariège Très Haut Débit">
      <a:dk1>
        <a:srgbClr val="54E3C4"/>
      </a:dk1>
      <a:lt1>
        <a:srgbClr val="FFFFFF"/>
      </a:lt1>
      <a:dk2>
        <a:srgbClr val="FFFFFF"/>
      </a:dk2>
      <a:lt2>
        <a:srgbClr val="DE0087"/>
      </a:lt2>
      <a:accent1>
        <a:srgbClr val="6F0043"/>
      </a:accent1>
      <a:accent2>
        <a:srgbClr val="A60065"/>
      </a:accent2>
      <a:accent3>
        <a:srgbClr val="FF52BB"/>
      </a:accent3>
      <a:accent4>
        <a:srgbClr val="FF8BD1"/>
      </a:accent4>
      <a:accent5>
        <a:srgbClr val="FFC5E8"/>
      </a:accent5>
      <a:accent6>
        <a:srgbClr val="FFDDF1"/>
      </a:accent6>
      <a:hlink>
        <a:srgbClr val="54E3C4"/>
      </a:hlink>
      <a:folHlink>
        <a:srgbClr val="54E3C4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2.xml><?xml version="1.0" encoding="utf-8"?>
<a:theme xmlns:a="http://schemas.openxmlformats.org/drawingml/2006/main" name="OFR Brest Practice">
  <a:themeElements>
    <a:clrScheme name="Personnalisé 4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FFFF"/>
      </a:hlink>
      <a:folHlink>
        <a:srgbClr val="FFFFFF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13.xml><?xml version="1.0" encoding="utf-8"?>
<a:theme xmlns:a="http://schemas.openxmlformats.org/drawingml/2006/main" name="146_blank">
  <a:themeElements>
    <a:clrScheme name="Ariège Très Haut Débit">
      <a:dk1>
        <a:srgbClr val="54E3C4"/>
      </a:dk1>
      <a:lt1>
        <a:srgbClr val="FFFFFF"/>
      </a:lt1>
      <a:dk2>
        <a:srgbClr val="FFFFFF"/>
      </a:dk2>
      <a:lt2>
        <a:srgbClr val="DE0087"/>
      </a:lt2>
      <a:accent1>
        <a:srgbClr val="6F0043"/>
      </a:accent1>
      <a:accent2>
        <a:srgbClr val="A60065"/>
      </a:accent2>
      <a:accent3>
        <a:srgbClr val="FF52BB"/>
      </a:accent3>
      <a:accent4>
        <a:srgbClr val="FF8BD1"/>
      </a:accent4>
      <a:accent5>
        <a:srgbClr val="FFC5E8"/>
      </a:accent5>
      <a:accent6>
        <a:srgbClr val="FFDDF1"/>
      </a:accent6>
      <a:hlink>
        <a:srgbClr val="54E3C4"/>
      </a:hlink>
      <a:folHlink>
        <a:srgbClr val="54E3C4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.xml><?xml version="1.0" encoding="utf-8"?>
<a:theme xmlns:a="http://schemas.openxmlformats.org/drawingml/2006/main" name="3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4.xml><?xml version="1.0" encoding="utf-8"?>
<a:theme xmlns:a="http://schemas.openxmlformats.org/drawingml/2006/main" name="4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7_orange_presentationbasique-3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6.xml><?xml version="1.0" encoding="utf-8"?>
<a:theme xmlns:a="http://schemas.openxmlformats.org/drawingml/2006/main" name="5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7.xml><?xml version="1.0" encoding="utf-8"?>
<a:theme xmlns:a="http://schemas.openxmlformats.org/drawingml/2006/main" name="6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8.xml><?xml version="1.0" encoding="utf-8"?>
<a:theme xmlns:a="http://schemas.openxmlformats.org/drawingml/2006/main" name="5_OFR_template_extern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9.xml><?xml version="1.0" encoding="utf-8"?>
<a:theme xmlns:a="http://schemas.openxmlformats.org/drawingml/2006/main" name="7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Source xmlns="9c97f8e9-86c7-4e99-9925-cc9540b321fe">Interne</DocSource>
    <DocType xmlns="9c97f8e9-86c7-4e99-9925-cc9540b321fe">Autre</DocType>
    <DocState xmlns="9c97f8e9-86c7-4e99-9925-cc9540b321fe">Finalisé</DocState>
    <Author0 xmlns="9c97f8e9-86c7-4e99-9925-cc9540b321fe" xsi:nil="true"/>
    <Description0 xmlns="9c97f8e9-86c7-4e99-9925-cc9540b321fe" xsi:nil="true"/>
    <DocConf xmlns="9c97f8e9-86c7-4e99-9925-cc9540b321fe">Interne</DocCon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owerPoint" ma:contentTypeID="0x01010066910ADB61686C45A75A7A744D7D5C8E02007CEDED8A2EE27D4CAE9EC6A663F3F179" ma:contentTypeVersion="4" ma:contentTypeDescription="" ma:contentTypeScope="" ma:versionID="2c1954208cd91013fad140d04970a6f8">
  <xsd:schema xmlns:xsd="http://www.w3.org/2001/XMLSchema" xmlns:xs="http://www.w3.org/2001/XMLSchema" xmlns:p="http://schemas.microsoft.com/office/2006/metadata/properties" xmlns:ns2="9c97f8e9-86c7-4e99-9925-cc9540b321fe" targetNamespace="http://schemas.microsoft.com/office/2006/metadata/properties" ma:root="true" ma:fieldsID="b34e67dfee89b927e7a59cff47f73b55" ns2:_="">
    <xsd:import namespace="9c97f8e9-86c7-4e99-9925-cc9540b321fe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2:Description0" minOccurs="0"/>
                <xsd:element ref="ns2:DocType" minOccurs="0"/>
                <xsd:element ref="ns2:DocSource" minOccurs="0"/>
                <xsd:element ref="ns2:DocConf" minOccurs="0"/>
                <xsd:element ref="ns2:DocSt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7f8e9-86c7-4e99-9925-cc9540b321fe" elementFormDefault="qualified">
    <xsd:import namespace="http://schemas.microsoft.com/office/2006/documentManagement/types"/>
    <xsd:import namespace="http://schemas.microsoft.com/office/infopath/2007/PartnerControls"/>
    <xsd:element name="Author0" ma:index="8" nillable="true" ma:displayName="Auteur" ma:internalName="Author0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  <xsd:element name="DocType" ma:index="11" nillable="true" ma:displayName="Type de document" ma:default="Document interne" ma:format="Dropdown" ma:internalName="DocType">
      <xsd:simpleType>
        <xsd:restriction base="dms:Choice">
          <xsd:enumeration value="Document interne"/>
          <xsd:enumeration value="Autre"/>
          <xsd:enumeration value="Cahier des charges"/>
          <xsd:enumeration value="Compte rendu"/>
          <xsd:enumeration value="Courrier"/>
          <xsd:enumeration value="Relevé de décision"/>
          <xsd:enumeration value="Décret / Loi / Réglementation"/>
          <xsd:enumeration value="Directive"/>
          <xsd:enumeration value="Document contractuel"/>
          <xsd:enumeration value="Rapport externe"/>
          <xsd:enumeration value="Rapport interne"/>
          <xsd:enumeration value="Manuel / Guide / Formation"/>
          <xsd:enumeration value="Méthode / Qualité / Organisation / Procédure"/>
          <xsd:enumeration value="Modèle"/>
          <xsd:enumeration value="Note de service"/>
          <xsd:enumeration value="Note d’information"/>
          <xsd:enumeration value="Présentation"/>
          <xsd:enumeration value="Dossier de spécification"/>
          <xsd:enumeration value="Veille"/>
        </xsd:restriction>
      </xsd:simpleType>
    </xsd:element>
    <xsd:element name="DocSource" ma:index="12" nillable="true" ma:displayName="Origine" ma:default="Interne" ma:format="Dropdown" ma:internalName="DocSource">
      <xsd:simpleType>
        <xsd:restriction base="dms:Choice">
          <xsd:enumeration value="Interne"/>
          <xsd:enumeration value="Externe"/>
        </xsd:restriction>
      </xsd:simpleType>
    </xsd:element>
    <xsd:element name="DocConf" ma:index="13" nillable="true" ma:displayName="Confidentialité" ma:default="Interne" ma:format="Dropdown" ma:internalName="DocConf">
      <xsd:simpleType>
        <xsd:restriction base="dms:Choice">
          <xsd:enumeration value="Interne"/>
          <xsd:enumeration value="Confidentiel"/>
          <xsd:enumeration value="Diffusion libre"/>
        </xsd:restriction>
      </xsd:simpleType>
    </xsd:element>
    <xsd:element name="DocState" ma:index="14" nillable="true" ma:displayName="Statut" ma:default="Finalisé" ma:format="Dropdown" ma:internalName="DocState">
      <xsd:simpleType>
        <xsd:restriction base="dms:Choice">
          <xsd:enumeration value="Brouillon"/>
          <xsd:enumeration value="Finalisé"/>
          <xsd:enumeration value="Valid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 ma:index="10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B6575-FA4D-497A-A2E4-39CC0A885E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C30661-696B-452B-8803-76516260738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c97f8e9-86c7-4e99-9925-cc9540b321f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146241-8586-4B25-85B7-90027B6D1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7f8e9-86c7-4e99-9925-cc9540b32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6614</TotalTime>
  <Words>110</Words>
  <Application>Microsoft Macintosh PowerPoint</Application>
  <PresentationFormat>Affichage à l'écran (16:9)</PresentationFormat>
  <Paragraphs>19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Helvetica</vt:lpstr>
      <vt:lpstr>Helvetica 35 Thin</vt:lpstr>
      <vt:lpstr>Helvetica 55 Roman</vt:lpstr>
      <vt:lpstr>Helvetica 75</vt:lpstr>
      <vt:lpstr>Helvetica 75 Bold</vt:lpstr>
      <vt:lpstr>Wingdings</vt:lpstr>
      <vt:lpstr>blank</vt:lpstr>
      <vt:lpstr>2_blank</vt:lpstr>
      <vt:lpstr>3_blank</vt:lpstr>
      <vt:lpstr>4_blank</vt:lpstr>
      <vt:lpstr>7_orange_presentationbasique-3</vt:lpstr>
      <vt:lpstr>5_blank</vt:lpstr>
      <vt:lpstr>6_blank</vt:lpstr>
      <vt:lpstr>5_OFR_template_externe</vt:lpstr>
      <vt:lpstr>7_blank</vt:lpstr>
      <vt:lpstr>136_blank</vt:lpstr>
      <vt:lpstr>137_blank</vt:lpstr>
      <vt:lpstr>OFR Brest Practice</vt:lpstr>
      <vt:lpstr>146_blank</vt:lpstr>
      <vt:lpstr>Diapositive think-cell</vt:lpstr>
      <vt:lpstr>ArTHD Ruralitic   </vt:lpstr>
      <vt:lpstr>Projet Ariège : 100% 2025 en 4 Phases</vt:lpstr>
      <vt:lpstr>Où en sommes nous ?</vt:lpstr>
      <vt:lpstr>L'Ariège et le télétravail</vt:lpstr>
      <vt:lpstr>La formation</vt:lpstr>
      <vt:lpstr>Bilan formation</vt:lpstr>
      <vt:lpstr>Bilan insertion : 75 personnes bénéficiaires</vt:lpstr>
      <vt:lpstr>Merci   </vt:lpstr>
    </vt:vector>
  </TitlesOfParts>
  <Company>ORANGE FT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HURAULT Nicolas DTRS/UPR SO</dc:creator>
  <cp:lastModifiedBy>Nicholas LECK</cp:lastModifiedBy>
  <cp:revision>387</cp:revision>
  <dcterms:created xsi:type="dcterms:W3CDTF">2018-04-30T12:52:49Z</dcterms:created>
  <dcterms:modified xsi:type="dcterms:W3CDTF">2021-05-10T12:19:57Z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0x01010066910ADB61686C45A75A7A744D7D5C8E02007CEDED8A2EE27D4CAE9EC6A663F3F179</vt:lpwstr>
  </property>
  <property fmtid="{D5CDD505-2E9C-101B-9397-08002B2CF9AE}" pid="3" name="Language">
    <vt:lpwstr>Français</vt:lpwstr>
  </property>
</Properties>
</file>