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Montserrat"/>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Montserrat-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italic.fntdata"/><Relationship Id="rId25" Type="http://schemas.openxmlformats.org/officeDocument/2006/relationships/font" Target="fonts/Montserrat-bold.fntdata"/><Relationship Id="rId27" Type="http://schemas.openxmlformats.org/officeDocument/2006/relationships/font" Target="fonts/Montserrat-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b9dc8652b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b9dc8652b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b5a756d7c9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b5a756d7c9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b5a756d7c9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b5a756d7c9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L’AMRF souligne les questions de l’égalité des territoires, enjeu Républicain majeur, demande une formation des enseignants, une préconisation quant au matériel dont il faut se doter. Appelé le “kit numérique”. L’institution de comité des partenaires en local : l’An@é dit OUI ! Oui et re-OUI ! </a:t>
            </a:r>
            <a:endParaRPr/>
          </a:p>
          <a:p>
            <a:pPr indent="0" lvl="0" marL="0" rtl="0" algn="l">
              <a:spcBef>
                <a:spcPts val="0"/>
              </a:spcBef>
              <a:spcAft>
                <a:spcPts val="0"/>
              </a:spcAft>
              <a:buNone/>
            </a:pPr>
            <a:r>
              <a:rPr lang="fr"/>
              <a:t>La complexité de l’école numérique : il n’y a pas de tablette magique. (Pascal Plantard) </a:t>
            </a:r>
            <a:endParaRPr/>
          </a:p>
          <a:p>
            <a:pPr indent="0" lvl="0" marL="0" rtl="0" algn="l">
              <a:spcBef>
                <a:spcPts val="0"/>
              </a:spcBef>
              <a:spcAft>
                <a:spcPts val="0"/>
              </a:spcAft>
              <a:buNone/>
            </a:pPr>
            <a:r>
              <a:rPr lang="fr"/>
              <a:t>Remarque : les préconisations de 2020 sont pratiquement identiques à celles de 2009. On dirait que rien n’a changé en 10 ans.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b5a756d7c9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b5a756d7c9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L’enjeu se situe clairement sur l’éducation aux médias et à l’information. </a:t>
            </a:r>
            <a:endParaRPr/>
          </a:p>
          <a:p>
            <a:pPr indent="0" lvl="0" marL="0" rtl="0" algn="l">
              <a:spcBef>
                <a:spcPts val="0"/>
              </a:spcBef>
              <a:spcAft>
                <a:spcPts val="0"/>
              </a:spcAft>
              <a:buNone/>
            </a:pPr>
            <a:r>
              <a:rPr lang="fr"/>
              <a:t>Les jeunes sont-ils sur youtube pour </a:t>
            </a:r>
            <a:r>
              <a:rPr lang="fr"/>
              <a:t>emmagasiner</a:t>
            </a:r>
            <a:r>
              <a:rPr lang="fr"/>
              <a:t> les vidéos de Bruce de Epenser ou bien celles de Norman et Squeezie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b9dc8652b3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b9dc8652b3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b5a756d7c9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b5a756d7c9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Intégrer le numérique dans sa pratique de classe : un geste professionnel complexe. </a:t>
            </a:r>
            <a:endParaRPr/>
          </a:p>
          <a:p>
            <a:pPr indent="0" lvl="0" marL="0" rtl="0" algn="l">
              <a:spcBef>
                <a:spcPts val="0"/>
              </a:spcBef>
              <a:spcAft>
                <a:spcPts val="0"/>
              </a:spcAft>
              <a:buNone/>
            </a:pPr>
            <a:r>
              <a:rPr lang="fr"/>
              <a:t>Le retour immédiat sur des exercices, l’exposé de théories. </a:t>
            </a:r>
            <a:endParaRPr/>
          </a:p>
          <a:p>
            <a:pPr indent="0" lvl="0" marL="0" rtl="0" algn="l">
              <a:spcBef>
                <a:spcPts val="0"/>
              </a:spcBef>
              <a:spcAft>
                <a:spcPts val="0"/>
              </a:spcAft>
              <a:buNone/>
            </a:pPr>
            <a:r>
              <a:rPr lang="fr"/>
              <a:t>Des activités pour faire, préhension de l’espace et du temps au sens large : sciences, lecture, écriture, mathématiques… </a:t>
            </a:r>
            <a:endParaRPr/>
          </a:p>
          <a:p>
            <a:pPr indent="0" lvl="0" marL="0" rtl="0" algn="l">
              <a:spcBef>
                <a:spcPts val="0"/>
              </a:spcBef>
              <a:spcAft>
                <a:spcPts val="0"/>
              </a:spcAft>
              <a:buNone/>
            </a:pPr>
            <a:r>
              <a:rPr lang="fr"/>
              <a:t>Projets en groupes.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b5a756d7c9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b5a756d7c9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b5a756d7c9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b5a756d7c9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b9dc8652b3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b9dc8652b3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b9dc8652b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b9dc8652b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Présentation de l’An@é : 5 minutes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b5a756d7c9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b5a756d7c9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2013 : le numérique éducatif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b586b8624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b586b8624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b5a756d7c9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b5a756d7c9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b5a756d7c9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b5a756d7c9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Comment ça se passe pour apprendre avec des vidéos ? </a:t>
            </a:r>
            <a:endParaRPr/>
          </a:p>
          <a:p>
            <a:pPr indent="0" lvl="0" marL="0" rtl="0" algn="l">
              <a:spcBef>
                <a:spcPts val="0"/>
              </a:spcBef>
              <a:spcAft>
                <a:spcPts val="0"/>
              </a:spcAft>
              <a:buNone/>
            </a:pPr>
            <a:r>
              <a:rPr lang="fr"/>
              <a:t>Pour créer un média soi-même ? </a:t>
            </a:r>
            <a:endParaRPr/>
          </a:p>
          <a:p>
            <a:pPr indent="0" lvl="0" marL="0" rtl="0" algn="l">
              <a:spcBef>
                <a:spcPts val="0"/>
              </a:spcBef>
              <a:spcAft>
                <a:spcPts val="0"/>
              </a:spcAft>
              <a:buNone/>
            </a:pPr>
            <a:r>
              <a:rPr lang="fr"/>
              <a:t>Utilisation des ressources numériques interactives ? </a:t>
            </a:r>
            <a:endParaRPr/>
          </a:p>
          <a:p>
            <a:pPr indent="0" lvl="0" marL="0" rtl="0" algn="l">
              <a:spcBef>
                <a:spcPts val="0"/>
              </a:spcBef>
              <a:spcAft>
                <a:spcPts val="0"/>
              </a:spcAft>
              <a:buNone/>
            </a:pPr>
            <a:r>
              <a:rPr lang="fr"/>
              <a:t>Participer à une visio-conférence ? </a:t>
            </a:r>
            <a:endParaRPr/>
          </a:p>
          <a:p>
            <a:pPr indent="0" lvl="0" marL="0" rtl="0" algn="l">
              <a:spcBef>
                <a:spcPts val="0"/>
              </a:spcBef>
              <a:spcAft>
                <a:spcPts val="0"/>
              </a:spcAft>
              <a:buNone/>
            </a:pPr>
            <a:r>
              <a:rPr lang="fr"/>
              <a:t>Tous les bugs engendrés par une mauvaise connexion dégradent l’expérience de l’école numérique.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b5a756d7c9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b5a756d7c9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b5a756d7c9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b5a756d7c9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aff681fb4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aff681fb4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r" sz="1400">
                <a:solidFill>
                  <a:schemeClr val="dk1"/>
                </a:solidFill>
                <a:highlight>
                  <a:schemeClr val="lt1"/>
                </a:highlight>
                <a:latin typeface="Montserrat"/>
                <a:ea typeface="Montserrat"/>
                <a:cs typeface="Montserrat"/>
                <a:sym typeface="Montserrat"/>
              </a:rPr>
              <a:t>Un</a:t>
            </a:r>
            <a:r>
              <a:rPr b="1" lang="fr" sz="1400">
                <a:solidFill>
                  <a:schemeClr val="dk1"/>
                </a:solidFill>
                <a:highlight>
                  <a:schemeClr val="lt1"/>
                </a:highlight>
                <a:latin typeface="Montserrat"/>
                <a:ea typeface="Montserrat"/>
                <a:cs typeface="Montserrat"/>
                <a:sym typeface="Montserrat"/>
              </a:rPr>
              <a:t> “socle numérique de base” </a:t>
            </a:r>
            <a:r>
              <a:rPr lang="fr" sz="1400">
                <a:solidFill>
                  <a:schemeClr val="dk1"/>
                </a:solidFill>
                <a:highlight>
                  <a:schemeClr val="lt1"/>
                </a:highlight>
                <a:latin typeface="Montserrat"/>
                <a:ea typeface="Montserrat"/>
                <a:cs typeface="Montserrat"/>
                <a:sym typeface="Montserrat"/>
              </a:rPr>
              <a:t>en lien avec les collectivités </a:t>
            </a:r>
            <a:r>
              <a:rPr b="1" lang="fr" sz="1400">
                <a:solidFill>
                  <a:schemeClr val="dk1"/>
                </a:solidFill>
                <a:highlight>
                  <a:schemeClr val="lt1"/>
                </a:highlight>
                <a:latin typeface="Montserrat"/>
                <a:ea typeface="Montserrat"/>
                <a:cs typeface="Montserrat"/>
                <a:sym typeface="Montserrat"/>
              </a:rPr>
              <a:t>préconisé par la Cour des comptes </a:t>
            </a:r>
            <a:r>
              <a:rPr lang="fr" sz="1400">
                <a:solidFill>
                  <a:schemeClr val="dk1"/>
                </a:solidFill>
                <a:highlight>
                  <a:schemeClr val="lt1"/>
                </a:highlight>
                <a:latin typeface="Montserrat"/>
                <a:ea typeface="Montserrat"/>
                <a:cs typeface="Montserrat"/>
                <a:sym typeface="Montserrat"/>
              </a:rPr>
              <a:t>(rapport du 8 juillet 2019), “le bilan de la création du service public numérique dans l'éducation, est assez catastrophique”. </a:t>
            </a:r>
            <a:endParaRPr>
              <a:solidFill>
                <a:schemeClr val="dk1"/>
              </a:solidFill>
            </a:endParaRPr>
          </a:p>
          <a:p>
            <a:pPr indent="0" lvl="0" marL="0" rtl="0" algn="l">
              <a:spcBef>
                <a:spcPts val="40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 name="Google Shape;13;p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 name="Google Shape;14;p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0" name="Google Shape;70;p11"/>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1" name="Google Shape;71;p1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2" name="Google Shape;72;p1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Google Shape;73;p1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 name="Google Shape;76;p12"/>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7" name="Google Shape;77;p1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8" name="Google Shape;78;p1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Google Shape;79;p1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7" name="Google Shape;17;p3"/>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8" name="Google Shape;18;p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9" name="Google Shape;19;p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0" name="Google Shape;20;p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3" name="Google Shape;23;p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4" name="Google Shape;24;p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5" name="Google Shape;25;p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6" name="Google Shape;26;p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9" name="Google Shape;29;p5"/>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30" name="Google Shape;30;p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1" name="Google Shape;31;p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2" name="Google Shape;32;p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5" name="Google Shape;35;p6"/>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6" name="Google Shape;36;p6"/>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7" name="Google Shape;37;p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8" name="Google Shape;38;p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9" name="Google Shape;39;p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2" name="Google Shape;42;p7"/>
          <p:cNvSpPr txBox="1"/>
          <p:nvPr>
            <p:ph idx="1" type="body"/>
          </p:nvPr>
        </p:nvSpPr>
        <p:spPr>
          <a:xfrm>
            <a:off x="629841" y="1260872"/>
            <a:ext cx="3868200" cy="618000"/>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3" name="Google Shape;43;p7"/>
          <p:cNvSpPr txBox="1"/>
          <p:nvPr>
            <p:ph idx="2" type="body"/>
          </p:nvPr>
        </p:nvSpPr>
        <p:spPr>
          <a:xfrm>
            <a:off x="629841" y="1878806"/>
            <a:ext cx="3868200" cy="27633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4" name="Google Shape;44;p7"/>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5" name="Google Shape;45;p7"/>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6" name="Google Shape;46;p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7" name="Google Shape;47;p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8" name="Google Shape;48;p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1" name="Google Shape;51;p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2" name="Google Shape;52;p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3" name="Google Shape;53;p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6" name="Google Shape;56;p9"/>
          <p:cNvSpPr txBox="1"/>
          <p:nvPr>
            <p:ph idx="1" type="body"/>
          </p:nvPr>
        </p:nvSpPr>
        <p:spPr>
          <a:xfrm>
            <a:off x="3887391" y="740569"/>
            <a:ext cx="4629000" cy="3655200"/>
          </a:xfrm>
          <a:prstGeom prst="rect">
            <a:avLst/>
          </a:prstGeom>
          <a:noFill/>
          <a:ln>
            <a:noFill/>
          </a:ln>
        </p:spPr>
        <p:txBody>
          <a:bodyPr anchorCtr="0" anchor="t" bIns="34275" lIns="68575" spcFirstLastPara="1" rIns="68575" wrap="square" tIns="34275">
            <a:no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57" name="Google Shape;57;p9"/>
          <p:cNvSpPr txBox="1"/>
          <p:nvPr>
            <p:ph idx="2" type="body"/>
          </p:nvPr>
        </p:nvSpPr>
        <p:spPr>
          <a:xfrm>
            <a:off x="629841" y="1543050"/>
            <a:ext cx="2949300" cy="2858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58" name="Google Shape;58;p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9" name="Google Shape;59;p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Google Shape;60;p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3" name="Google Shape;63;p10"/>
          <p:cNvSpPr/>
          <p:nvPr>
            <p:ph idx="2" type="pic"/>
          </p:nvPr>
        </p:nvSpPr>
        <p:spPr>
          <a:xfrm>
            <a:off x="3887391" y="740569"/>
            <a:ext cx="46290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629841" y="1543050"/>
            <a:ext cx="2949300" cy="2858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65" name="Google Shape;65;p1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Google Shape;66;p1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 name="Google Shape;67;p1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Google Shape;7;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hyperlink" Target="https://www.collectivites-locales.gouv.fr/files/files/dgcl_v2/OFGL/ofgl_num10_cap_sur_cout_enseignement_nov19_1.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hyperlink" Target="https://www.ccomptes.fr/system/files/2019-07/20190708-rapport-service-public-numerique-education.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hyperlink" Target="https://s3.fr-par.scw.cloud/edu-prod-bucket/uploads/decidim/attachment/file/468/EGN_-_Remarques_preparatoires_AMRF.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hyperlink" Target="https://cartefibre.arcep.fr/index.html?lng=2.9155336656537543&amp;lat=46&amp;zoom=5.5&amp;mode=normal&amp;legende=true&amp;filter=true&amp;trimestre=2020T3"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banquedesterritoires.fr/numerique-educatif-lecole-elementaire-pas-de-cadrage-national-des-inegalites-territoriale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education.gouv.fr/le-plan-ecole-numerique-rurale-12809"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hal.archives-ouvertes.fr/hal-02314186/document"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txBox="1"/>
          <p:nvPr>
            <p:ph type="ctrTitle"/>
          </p:nvPr>
        </p:nvSpPr>
        <p:spPr>
          <a:xfrm>
            <a:off x="311708" y="168800"/>
            <a:ext cx="8520600" cy="20526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fr"/>
              <a:t>Les lundis de Ruralitic</a:t>
            </a:r>
            <a:endParaRPr/>
          </a:p>
        </p:txBody>
      </p:sp>
      <p:sp>
        <p:nvSpPr>
          <p:cNvPr id="85" name="Google Shape;85;p13"/>
          <p:cNvSpPr txBox="1"/>
          <p:nvPr>
            <p:ph idx="1" type="subTitle"/>
          </p:nvPr>
        </p:nvSpPr>
        <p:spPr>
          <a:xfrm>
            <a:off x="273200" y="2221388"/>
            <a:ext cx="8520600" cy="7926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None/>
            </a:pPr>
            <a:r>
              <a:rPr lang="fr" sz="2900"/>
              <a:t>Ecole numérique rurale  </a:t>
            </a:r>
            <a:endParaRPr sz="2900"/>
          </a:p>
        </p:txBody>
      </p:sp>
      <p:pic>
        <p:nvPicPr>
          <p:cNvPr id="86" name="Google Shape;86;p13"/>
          <p:cNvPicPr preferRelativeResize="0"/>
          <p:nvPr/>
        </p:nvPicPr>
        <p:blipFill>
          <a:blip r:embed="rId3">
            <a:alphaModFix/>
          </a:blip>
          <a:stretch>
            <a:fillRect/>
          </a:stretch>
        </p:blipFill>
        <p:spPr>
          <a:xfrm>
            <a:off x="7047275" y="0"/>
            <a:ext cx="2096725" cy="706275"/>
          </a:xfrm>
          <a:prstGeom prst="rect">
            <a:avLst/>
          </a:prstGeom>
          <a:noFill/>
          <a:ln>
            <a:noFill/>
          </a:ln>
        </p:spPr>
      </p:pic>
      <p:pic>
        <p:nvPicPr>
          <p:cNvPr id="87" name="Google Shape;87;p13"/>
          <p:cNvPicPr preferRelativeResize="0"/>
          <p:nvPr/>
        </p:nvPicPr>
        <p:blipFill>
          <a:blip r:embed="rId4">
            <a:alphaModFix/>
          </a:blip>
          <a:stretch>
            <a:fillRect/>
          </a:stretch>
        </p:blipFill>
        <p:spPr>
          <a:xfrm>
            <a:off x="0" y="3812975"/>
            <a:ext cx="1888500" cy="1330525"/>
          </a:xfrm>
          <a:prstGeom prst="rect">
            <a:avLst/>
          </a:prstGeom>
          <a:noFill/>
          <a:ln>
            <a:noFill/>
          </a:ln>
        </p:spPr>
      </p:pic>
      <p:sp>
        <p:nvSpPr>
          <p:cNvPr id="88" name="Google Shape;88;p13"/>
          <p:cNvSpPr txBox="1"/>
          <p:nvPr>
            <p:ph idx="1" type="subTitle"/>
          </p:nvPr>
        </p:nvSpPr>
        <p:spPr>
          <a:xfrm>
            <a:off x="381000" y="4081938"/>
            <a:ext cx="8520600" cy="792600"/>
          </a:xfrm>
          <a:prstGeom prst="rect">
            <a:avLst/>
          </a:prstGeom>
          <a:effectLst>
            <a:reflection blurRad="0" dir="5400000" dist="38100" endA="0" fadeDir="5400012" kx="0" rotWithShape="0" algn="bl" stPos="0" sy="-100000" ky="0"/>
          </a:effectLst>
        </p:spPr>
        <p:txBody>
          <a:bodyPr anchorCtr="0" anchor="t" bIns="34275" lIns="68575" spcFirstLastPara="1" rIns="68575" wrap="square" tIns="34275">
            <a:noAutofit/>
          </a:bodyPr>
          <a:lstStyle/>
          <a:p>
            <a:pPr indent="0" lvl="0" marL="0" rtl="0" algn="ctr">
              <a:spcBef>
                <a:spcPts val="800"/>
              </a:spcBef>
              <a:spcAft>
                <a:spcPts val="0"/>
              </a:spcAft>
              <a:buNone/>
            </a:pPr>
            <a:r>
              <a:rPr lang="fr" sz="1900"/>
              <a:t>Lundi 1er février 2021</a:t>
            </a:r>
            <a:endParaRPr sz="1900"/>
          </a:p>
        </p:txBody>
      </p:sp>
      <p:sp>
        <p:nvSpPr>
          <p:cNvPr id="89" name="Google Shape;89;p13"/>
          <p:cNvSpPr/>
          <p:nvPr/>
        </p:nvSpPr>
        <p:spPr>
          <a:xfrm>
            <a:off x="1558800" y="1378700"/>
            <a:ext cx="6026400" cy="1635300"/>
          </a:xfrm>
          <a:prstGeom prst="roundRect">
            <a:avLst>
              <a:gd fmla="val 16667" name="adj"/>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3"/>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fr"/>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2"/>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fr"/>
              <a:t>Concrètement le budget des communes...</a:t>
            </a:r>
            <a:endParaRPr/>
          </a:p>
        </p:txBody>
      </p:sp>
      <p:sp>
        <p:nvSpPr>
          <p:cNvPr id="161" name="Google Shape;161;p22"/>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fr"/>
              <a:t>‹#›</a:t>
            </a:fld>
            <a:endParaRPr/>
          </a:p>
        </p:txBody>
      </p:sp>
      <p:pic>
        <p:nvPicPr>
          <p:cNvPr id="162" name="Google Shape;162;p22"/>
          <p:cNvPicPr preferRelativeResize="0"/>
          <p:nvPr/>
        </p:nvPicPr>
        <p:blipFill>
          <a:blip r:embed="rId3">
            <a:alphaModFix/>
          </a:blip>
          <a:stretch>
            <a:fillRect/>
          </a:stretch>
        </p:blipFill>
        <p:spPr>
          <a:xfrm>
            <a:off x="1944600" y="1895338"/>
            <a:ext cx="4833226" cy="2428600"/>
          </a:xfrm>
          <a:prstGeom prst="rect">
            <a:avLst/>
          </a:prstGeom>
          <a:noFill/>
          <a:ln>
            <a:noFill/>
          </a:ln>
        </p:spPr>
      </p:pic>
      <p:sp>
        <p:nvSpPr>
          <p:cNvPr id="163" name="Google Shape;163;p22"/>
          <p:cNvSpPr txBox="1"/>
          <p:nvPr/>
        </p:nvSpPr>
        <p:spPr>
          <a:xfrm>
            <a:off x="1916825" y="4275950"/>
            <a:ext cx="48888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600" u="sng">
                <a:solidFill>
                  <a:schemeClr val="hlink"/>
                </a:solidFill>
                <a:hlinkClick r:id="rId4"/>
              </a:rPr>
              <a:t>https://www.collectivites-locales.gouv.fr/files/files/dgcl_v2/OFGL/ofgl_num10_cap_sur_cout_enseignement_nov19_1.pdf</a:t>
            </a:r>
            <a:endParaRPr sz="600"/>
          </a:p>
          <a:p>
            <a:pPr indent="0" lvl="0" marL="0" rtl="0" algn="l">
              <a:spcBef>
                <a:spcPts val="0"/>
              </a:spcBef>
              <a:spcAft>
                <a:spcPts val="0"/>
              </a:spcAft>
              <a:buNone/>
            </a:pPr>
            <a:r>
              <a:t/>
            </a:r>
            <a:endParaRPr sz="700"/>
          </a:p>
        </p:txBody>
      </p:sp>
      <p:sp>
        <p:nvSpPr>
          <p:cNvPr id="164" name="Google Shape;164;p22"/>
          <p:cNvSpPr txBox="1"/>
          <p:nvPr/>
        </p:nvSpPr>
        <p:spPr>
          <a:xfrm>
            <a:off x="764100" y="1110775"/>
            <a:ext cx="77967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latin typeface="Calibri"/>
                <a:ea typeface="Calibri"/>
                <a:cs typeface="Calibri"/>
                <a:sym typeface="Calibri"/>
              </a:rPr>
              <a:t>Extrait de Les coûts locaux de l’éducation, enseignement et périscolaire, Novembre 2019, par l’Observatoire des finances et de la gestion publique locales. Le coût médian d’un élève pour les communes est de 950 euros : </a:t>
            </a:r>
            <a:endParaRPr>
              <a:latin typeface="Calibri"/>
              <a:ea typeface="Calibri"/>
              <a:cs typeface="Calibri"/>
              <a:sym typeface="Calibri"/>
            </a:endParaRPr>
          </a:p>
        </p:txBody>
      </p:sp>
      <p:sp>
        <p:nvSpPr>
          <p:cNvPr id="165" name="Google Shape;165;p22"/>
          <p:cNvSpPr/>
          <p:nvPr/>
        </p:nvSpPr>
        <p:spPr>
          <a:xfrm>
            <a:off x="2016375" y="3091750"/>
            <a:ext cx="1287600" cy="3111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2"/>
          <p:cNvSpPr/>
          <p:nvPr/>
        </p:nvSpPr>
        <p:spPr>
          <a:xfrm>
            <a:off x="305850" y="200775"/>
            <a:ext cx="8713200" cy="4890300"/>
          </a:xfrm>
          <a:prstGeom prst="roundRect">
            <a:avLst>
              <a:gd fmla="val 16667" name="adj"/>
            </a:avLst>
          </a:prstGeom>
          <a:no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3"/>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fr"/>
              <a:t>‹#›</a:t>
            </a:fld>
            <a:endParaRPr/>
          </a:p>
        </p:txBody>
      </p:sp>
      <p:pic>
        <p:nvPicPr>
          <p:cNvPr id="172" name="Google Shape;172;p23"/>
          <p:cNvPicPr preferRelativeResize="0"/>
          <p:nvPr/>
        </p:nvPicPr>
        <p:blipFill>
          <a:blip r:embed="rId3">
            <a:alphaModFix/>
          </a:blip>
          <a:stretch>
            <a:fillRect/>
          </a:stretch>
        </p:blipFill>
        <p:spPr>
          <a:xfrm>
            <a:off x="1966913" y="214313"/>
            <a:ext cx="5210175" cy="4714875"/>
          </a:xfrm>
          <a:prstGeom prst="rect">
            <a:avLst/>
          </a:prstGeom>
          <a:noFill/>
          <a:ln>
            <a:noFill/>
          </a:ln>
        </p:spPr>
      </p:pic>
      <p:sp>
        <p:nvSpPr>
          <p:cNvPr id="173" name="Google Shape;173;p23"/>
          <p:cNvSpPr txBox="1"/>
          <p:nvPr/>
        </p:nvSpPr>
        <p:spPr>
          <a:xfrm>
            <a:off x="1251250" y="4687175"/>
            <a:ext cx="91761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100" u="sng">
                <a:solidFill>
                  <a:schemeClr val="hlink"/>
                </a:solidFill>
                <a:latin typeface="Calibri"/>
                <a:ea typeface="Calibri"/>
                <a:cs typeface="Calibri"/>
                <a:sym typeface="Calibri"/>
                <a:hlinkClick r:id="rId4"/>
              </a:rPr>
              <a:t>https://www.ccomptes.fr/system/files/2019-07/20190708-rapport-service-public-numerique-education.pdf</a:t>
            </a:r>
            <a:endParaRPr/>
          </a:p>
        </p:txBody>
      </p:sp>
      <p:sp>
        <p:nvSpPr>
          <p:cNvPr id="174" name="Google Shape;174;p23"/>
          <p:cNvSpPr/>
          <p:nvPr/>
        </p:nvSpPr>
        <p:spPr>
          <a:xfrm>
            <a:off x="310000" y="176400"/>
            <a:ext cx="8713200" cy="4967100"/>
          </a:xfrm>
          <a:prstGeom prst="roundRect">
            <a:avLst>
              <a:gd fmla="val 16667" name="adj"/>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4"/>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fr"/>
              <a:t>‹#›</a:t>
            </a:fld>
            <a:endParaRPr/>
          </a:p>
        </p:txBody>
      </p:sp>
      <p:pic>
        <p:nvPicPr>
          <p:cNvPr id="180" name="Google Shape;180;p24"/>
          <p:cNvPicPr preferRelativeResize="0"/>
          <p:nvPr/>
        </p:nvPicPr>
        <p:blipFill>
          <a:blip r:embed="rId3">
            <a:alphaModFix/>
          </a:blip>
          <a:stretch>
            <a:fillRect/>
          </a:stretch>
        </p:blipFill>
        <p:spPr>
          <a:xfrm>
            <a:off x="1334675" y="64688"/>
            <a:ext cx="3564575" cy="5014124"/>
          </a:xfrm>
          <a:prstGeom prst="rect">
            <a:avLst/>
          </a:prstGeom>
          <a:noFill/>
          <a:ln>
            <a:noFill/>
          </a:ln>
        </p:spPr>
      </p:pic>
      <p:pic>
        <p:nvPicPr>
          <p:cNvPr id="181" name="Google Shape;181;p24"/>
          <p:cNvPicPr preferRelativeResize="0"/>
          <p:nvPr/>
        </p:nvPicPr>
        <p:blipFill>
          <a:blip r:embed="rId4">
            <a:alphaModFix/>
          </a:blip>
          <a:stretch>
            <a:fillRect/>
          </a:stretch>
        </p:blipFill>
        <p:spPr>
          <a:xfrm>
            <a:off x="4899250" y="425575"/>
            <a:ext cx="3616579" cy="4161975"/>
          </a:xfrm>
          <a:prstGeom prst="rect">
            <a:avLst/>
          </a:prstGeom>
          <a:noFill/>
          <a:ln>
            <a:noFill/>
          </a:ln>
        </p:spPr>
      </p:pic>
      <p:sp>
        <p:nvSpPr>
          <p:cNvPr id="182" name="Google Shape;182;p24"/>
          <p:cNvSpPr txBox="1"/>
          <p:nvPr/>
        </p:nvSpPr>
        <p:spPr>
          <a:xfrm>
            <a:off x="1527700" y="4881900"/>
            <a:ext cx="3731100" cy="261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 sz="500" u="sng">
                <a:solidFill>
                  <a:srgbClr val="1155CC"/>
                </a:solidFill>
                <a:hlinkClick r:id="rId5">
                  <a:extLst>
                    <a:ext uri="{A12FA001-AC4F-418D-AE19-62706E023703}">
                      <ahyp:hlinkClr val="tx"/>
                    </a:ext>
                  </a:extLst>
                </a:hlinkClick>
              </a:rPr>
              <a:t>https://s3.fr-par.scw.cloud/edu-prod-bucket/uploads/decidim/attachment/file/468/EGN_-_Remarques_preparatoires_AMRF.pdf</a:t>
            </a:r>
            <a:r>
              <a:rPr lang="fr" sz="500">
                <a:solidFill>
                  <a:schemeClr val="dk1"/>
                </a:solidFill>
              </a:rPr>
              <a:t> </a:t>
            </a:r>
            <a:endParaRPr sz="800"/>
          </a:p>
        </p:txBody>
      </p:sp>
      <p:sp>
        <p:nvSpPr>
          <p:cNvPr id="183" name="Google Shape;183;p24"/>
          <p:cNvSpPr/>
          <p:nvPr/>
        </p:nvSpPr>
        <p:spPr>
          <a:xfrm>
            <a:off x="267550" y="191350"/>
            <a:ext cx="8713200" cy="4967100"/>
          </a:xfrm>
          <a:prstGeom prst="roundRect">
            <a:avLst>
              <a:gd fmla="val 16667" name="adj"/>
            </a:avLst>
          </a:prstGeom>
          <a:no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5"/>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fr"/>
              <a:t>‹#›</a:t>
            </a:fld>
            <a:endParaRPr/>
          </a:p>
        </p:txBody>
      </p:sp>
      <p:pic>
        <p:nvPicPr>
          <p:cNvPr id="189" name="Google Shape;189;p25"/>
          <p:cNvPicPr preferRelativeResize="0"/>
          <p:nvPr/>
        </p:nvPicPr>
        <p:blipFill>
          <a:blip r:embed="rId3">
            <a:alphaModFix/>
          </a:blip>
          <a:stretch>
            <a:fillRect/>
          </a:stretch>
        </p:blipFill>
        <p:spPr>
          <a:xfrm>
            <a:off x="1319213" y="585788"/>
            <a:ext cx="6505575" cy="3971925"/>
          </a:xfrm>
          <a:prstGeom prst="rect">
            <a:avLst/>
          </a:prstGeom>
          <a:noFill/>
          <a:ln>
            <a:noFill/>
          </a:ln>
        </p:spPr>
      </p:pic>
      <p:sp>
        <p:nvSpPr>
          <p:cNvPr id="190" name="Google Shape;190;p25"/>
          <p:cNvSpPr txBox="1"/>
          <p:nvPr/>
        </p:nvSpPr>
        <p:spPr>
          <a:xfrm>
            <a:off x="1372525" y="4367075"/>
            <a:ext cx="5652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t>https://www.blogdumoderateur.com/born-social-2020/</a:t>
            </a:r>
            <a:endParaRPr/>
          </a:p>
        </p:txBody>
      </p:sp>
      <p:sp>
        <p:nvSpPr>
          <p:cNvPr id="191" name="Google Shape;191;p25"/>
          <p:cNvSpPr/>
          <p:nvPr/>
        </p:nvSpPr>
        <p:spPr>
          <a:xfrm>
            <a:off x="267550" y="191350"/>
            <a:ext cx="8713200" cy="4890600"/>
          </a:xfrm>
          <a:prstGeom prst="roundRect">
            <a:avLst>
              <a:gd fmla="val 16667" name="adj"/>
            </a:avLst>
          </a:prstGeom>
          <a:no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6"/>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fr"/>
              <a:t>Apprendre le numérique… sans numérique ? </a:t>
            </a:r>
            <a:endParaRPr/>
          </a:p>
        </p:txBody>
      </p:sp>
      <p:sp>
        <p:nvSpPr>
          <p:cNvPr id="197" name="Google Shape;197;p26"/>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fr"/>
              <a:t>‹#›</a:t>
            </a:fld>
            <a:endParaRPr/>
          </a:p>
        </p:txBody>
      </p:sp>
      <p:pic>
        <p:nvPicPr>
          <p:cNvPr id="198" name="Google Shape;198;p26"/>
          <p:cNvPicPr preferRelativeResize="0"/>
          <p:nvPr/>
        </p:nvPicPr>
        <p:blipFill>
          <a:blip r:embed="rId3">
            <a:alphaModFix/>
          </a:blip>
          <a:stretch>
            <a:fillRect/>
          </a:stretch>
        </p:blipFill>
        <p:spPr>
          <a:xfrm>
            <a:off x="1371075" y="1203138"/>
            <a:ext cx="6524625" cy="3476625"/>
          </a:xfrm>
          <a:prstGeom prst="rect">
            <a:avLst/>
          </a:prstGeom>
          <a:noFill/>
          <a:ln>
            <a:noFill/>
          </a:ln>
        </p:spPr>
      </p:pic>
      <p:pic>
        <p:nvPicPr>
          <p:cNvPr id="199" name="Google Shape;199;p26"/>
          <p:cNvPicPr preferRelativeResize="0"/>
          <p:nvPr/>
        </p:nvPicPr>
        <p:blipFill>
          <a:blip r:embed="rId4">
            <a:alphaModFix/>
          </a:blip>
          <a:stretch>
            <a:fillRect/>
          </a:stretch>
        </p:blipFill>
        <p:spPr>
          <a:xfrm>
            <a:off x="1417125" y="4725688"/>
            <a:ext cx="954810" cy="357075"/>
          </a:xfrm>
          <a:prstGeom prst="rect">
            <a:avLst/>
          </a:prstGeom>
          <a:noFill/>
          <a:ln>
            <a:noFill/>
          </a:ln>
        </p:spPr>
      </p:pic>
      <p:sp>
        <p:nvSpPr>
          <p:cNvPr id="200" name="Google Shape;200;p26"/>
          <p:cNvSpPr/>
          <p:nvPr/>
        </p:nvSpPr>
        <p:spPr>
          <a:xfrm>
            <a:off x="267550" y="191350"/>
            <a:ext cx="8713200" cy="4890600"/>
          </a:xfrm>
          <a:prstGeom prst="roundRect">
            <a:avLst>
              <a:gd fmla="val 16667" name="adj"/>
            </a:avLst>
          </a:prstGeom>
          <a:no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7"/>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fr"/>
              <a:t>‹#›</a:t>
            </a:fld>
            <a:endParaRPr/>
          </a:p>
        </p:txBody>
      </p:sp>
      <p:pic>
        <p:nvPicPr>
          <p:cNvPr id="206" name="Google Shape;206;p27"/>
          <p:cNvPicPr preferRelativeResize="0"/>
          <p:nvPr/>
        </p:nvPicPr>
        <p:blipFill>
          <a:blip r:embed="rId3">
            <a:alphaModFix/>
          </a:blip>
          <a:stretch>
            <a:fillRect/>
          </a:stretch>
        </p:blipFill>
        <p:spPr>
          <a:xfrm>
            <a:off x="919751" y="788325"/>
            <a:ext cx="3560474" cy="4202774"/>
          </a:xfrm>
          <a:prstGeom prst="rect">
            <a:avLst/>
          </a:prstGeom>
          <a:noFill/>
          <a:ln>
            <a:noFill/>
          </a:ln>
        </p:spPr>
      </p:pic>
      <p:pic>
        <p:nvPicPr>
          <p:cNvPr id="207" name="Google Shape;207;p27"/>
          <p:cNvPicPr preferRelativeResize="0"/>
          <p:nvPr/>
        </p:nvPicPr>
        <p:blipFill>
          <a:blip r:embed="rId4">
            <a:alphaModFix/>
          </a:blip>
          <a:stretch>
            <a:fillRect/>
          </a:stretch>
        </p:blipFill>
        <p:spPr>
          <a:xfrm>
            <a:off x="4572000" y="898425"/>
            <a:ext cx="3522600" cy="4092675"/>
          </a:xfrm>
          <a:prstGeom prst="rect">
            <a:avLst/>
          </a:prstGeom>
          <a:noFill/>
          <a:ln>
            <a:noFill/>
          </a:ln>
        </p:spPr>
      </p:pic>
      <p:sp>
        <p:nvSpPr>
          <p:cNvPr id="208" name="Google Shape;208;p27"/>
          <p:cNvSpPr txBox="1"/>
          <p:nvPr/>
        </p:nvSpPr>
        <p:spPr>
          <a:xfrm>
            <a:off x="1131525" y="4920350"/>
            <a:ext cx="59034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600"/>
              <a:t>http://www.ac-grenoble.fr/tice74/spip.php?article1407</a:t>
            </a:r>
            <a:endParaRPr sz="600"/>
          </a:p>
        </p:txBody>
      </p:sp>
      <p:sp>
        <p:nvSpPr>
          <p:cNvPr id="209" name="Google Shape;209;p27"/>
          <p:cNvSpPr/>
          <p:nvPr/>
        </p:nvSpPr>
        <p:spPr>
          <a:xfrm>
            <a:off x="204700" y="122700"/>
            <a:ext cx="8791200" cy="5020800"/>
          </a:xfrm>
          <a:prstGeom prst="roundRect">
            <a:avLst>
              <a:gd fmla="val 16667" name="adj"/>
            </a:avLst>
          </a:prstGeom>
          <a:no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7"/>
          <p:cNvSpPr txBox="1"/>
          <p:nvPr/>
        </p:nvSpPr>
        <p:spPr>
          <a:xfrm>
            <a:off x="722400" y="297150"/>
            <a:ext cx="7372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600">
                <a:latin typeface="Calibri"/>
                <a:ea typeface="Calibri"/>
                <a:cs typeface="Calibri"/>
                <a:sym typeface="Calibri"/>
              </a:rPr>
              <a:t>Intégrer le numérique dans sa pratique de classe : un geste professionnel complexe !</a:t>
            </a:r>
            <a:endParaRPr sz="16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8"/>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fr"/>
              <a:t>‹#›</a:t>
            </a:fld>
            <a:endParaRPr/>
          </a:p>
        </p:txBody>
      </p:sp>
      <p:pic>
        <p:nvPicPr>
          <p:cNvPr id="216" name="Google Shape;216;p28"/>
          <p:cNvPicPr preferRelativeResize="0"/>
          <p:nvPr/>
        </p:nvPicPr>
        <p:blipFill>
          <a:blip r:embed="rId3">
            <a:alphaModFix/>
          </a:blip>
          <a:stretch>
            <a:fillRect/>
          </a:stretch>
        </p:blipFill>
        <p:spPr>
          <a:xfrm>
            <a:off x="1363370" y="523075"/>
            <a:ext cx="6417256" cy="4592125"/>
          </a:xfrm>
          <a:prstGeom prst="rect">
            <a:avLst/>
          </a:prstGeom>
          <a:noFill/>
          <a:ln>
            <a:noFill/>
          </a:ln>
        </p:spPr>
      </p:pic>
      <p:sp>
        <p:nvSpPr>
          <p:cNvPr id="217" name="Google Shape;217;p28"/>
          <p:cNvSpPr txBox="1"/>
          <p:nvPr/>
        </p:nvSpPr>
        <p:spPr>
          <a:xfrm>
            <a:off x="530625" y="4820400"/>
            <a:ext cx="5780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900">
                <a:solidFill>
                  <a:srgbClr val="0000FF"/>
                </a:solidFill>
              </a:rPr>
              <a:t>http://www.dane.ac-versailles.fr/spirale-e-education/</a:t>
            </a:r>
            <a:endParaRPr sz="900">
              <a:solidFill>
                <a:srgbClr val="0000FF"/>
              </a:solidFill>
            </a:endParaRPr>
          </a:p>
        </p:txBody>
      </p:sp>
      <p:sp>
        <p:nvSpPr>
          <p:cNvPr id="218" name="Google Shape;218;p28"/>
          <p:cNvSpPr txBox="1"/>
          <p:nvPr/>
        </p:nvSpPr>
        <p:spPr>
          <a:xfrm>
            <a:off x="843450" y="91975"/>
            <a:ext cx="7372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600">
                <a:latin typeface="Calibri"/>
                <a:ea typeface="Calibri"/>
                <a:cs typeface="Calibri"/>
                <a:sym typeface="Calibri"/>
              </a:rPr>
              <a:t>Intégrer le numérique dans sa pratique de classe : un geste professionnel complexe !</a:t>
            </a:r>
            <a:endParaRPr sz="1600">
              <a:latin typeface="Calibri"/>
              <a:ea typeface="Calibri"/>
              <a:cs typeface="Calibri"/>
              <a:sym typeface="Calibri"/>
            </a:endParaRPr>
          </a:p>
        </p:txBody>
      </p:sp>
      <p:sp>
        <p:nvSpPr>
          <p:cNvPr id="219" name="Google Shape;219;p28"/>
          <p:cNvSpPr/>
          <p:nvPr/>
        </p:nvSpPr>
        <p:spPr>
          <a:xfrm>
            <a:off x="128500" y="122700"/>
            <a:ext cx="8791200" cy="5020800"/>
          </a:xfrm>
          <a:prstGeom prst="roundRect">
            <a:avLst>
              <a:gd fmla="val 16667" name="adj"/>
            </a:avLst>
          </a:prstGeom>
          <a:no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9"/>
          <p:cNvSpPr txBox="1"/>
          <p:nvPr>
            <p:ph type="title"/>
          </p:nvPr>
        </p:nvSpPr>
        <p:spPr>
          <a:xfrm>
            <a:off x="628650" y="46569"/>
            <a:ext cx="7886700" cy="99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fr"/>
              <a:t>Educavox… matière à réflexion(s)</a:t>
            </a:r>
            <a:endParaRPr/>
          </a:p>
        </p:txBody>
      </p:sp>
      <p:sp>
        <p:nvSpPr>
          <p:cNvPr id="225" name="Google Shape;225;p29"/>
          <p:cNvSpPr txBox="1"/>
          <p:nvPr>
            <p:ph idx="1" type="body"/>
          </p:nvPr>
        </p:nvSpPr>
        <p:spPr>
          <a:xfrm>
            <a:off x="639675" y="1463019"/>
            <a:ext cx="7886700" cy="3263400"/>
          </a:xfrm>
          <a:prstGeom prst="rect">
            <a:avLst/>
          </a:prstGeom>
        </p:spPr>
        <p:txBody>
          <a:bodyPr anchorCtr="0" anchor="t" bIns="34275" lIns="68575" spcFirstLastPara="1" rIns="68575" wrap="square" tIns="34275">
            <a:noAutofit/>
          </a:bodyPr>
          <a:lstStyle/>
          <a:p>
            <a:pPr indent="0" lvl="0" marL="0" rtl="0" algn="l">
              <a:lnSpc>
                <a:spcPct val="100000"/>
              </a:lnSpc>
              <a:spcBef>
                <a:spcPts val="1400"/>
              </a:spcBef>
              <a:spcAft>
                <a:spcPts val="0"/>
              </a:spcAft>
              <a:buNone/>
            </a:pPr>
            <a:r>
              <a:t/>
            </a:r>
            <a:endParaRPr b="1" sz="1350">
              <a:solidFill>
                <a:srgbClr val="FF0000"/>
              </a:solidFill>
              <a:latin typeface="Times New Roman"/>
              <a:ea typeface="Times New Roman"/>
              <a:cs typeface="Times New Roman"/>
              <a:sym typeface="Times New Roman"/>
            </a:endParaRPr>
          </a:p>
          <a:p>
            <a:pPr indent="0" lvl="0" marL="0" rtl="0" algn="l">
              <a:lnSpc>
                <a:spcPct val="100000"/>
              </a:lnSpc>
              <a:spcBef>
                <a:spcPts val="1400"/>
              </a:spcBef>
              <a:spcAft>
                <a:spcPts val="0"/>
              </a:spcAft>
              <a:buNone/>
            </a:pPr>
            <a:r>
              <a:t/>
            </a:r>
            <a:endParaRPr b="1" sz="1350">
              <a:solidFill>
                <a:srgbClr val="FF0000"/>
              </a:solidFill>
              <a:latin typeface="Times New Roman"/>
              <a:ea typeface="Times New Roman"/>
              <a:cs typeface="Times New Roman"/>
              <a:sym typeface="Times New Roman"/>
            </a:endParaRPr>
          </a:p>
          <a:p>
            <a:pPr indent="0" lvl="0" marL="0" rtl="0" algn="l">
              <a:lnSpc>
                <a:spcPct val="100000"/>
              </a:lnSpc>
              <a:spcBef>
                <a:spcPts val="1400"/>
              </a:spcBef>
              <a:spcAft>
                <a:spcPts val="0"/>
              </a:spcAft>
              <a:buNone/>
            </a:pPr>
            <a:r>
              <a:rPr b="1" i="1" lang="fr" sz="1200">
                <a:latin typeface="Times New Roman"/>
                <a:ea typeface="Times New Roman"/>
                <a:cs typeface="Times New Roman"/>
                <a:sym typeface="Times New Roman"/>
              </a:rPr>
              <a:t>“Plus on se trouve dans des zones isolées, plus les questions relatives à l’accès au numérique se posent</a:t>
            </a:r>
            <a:r>
              <a:rPr i="1" lang="fr" sz="1200">
                <a:latin typeface="Times New Roman"/>
                <a:ea typeface="Times New Roman"/>
                <a:cs typeface="Times New Roman"/>
                <a:sym typeface="Times New Roman"/>
              </a:rPr>
              <a:t>. Il faut accélérer les processus d’équipement et EN MÊME TEMPS créer et faire vivre des « Tiers-lieux » d’animation qui </a:t>
            </a:r>
            <a:r>
              <a:rPr b="1" i="1" lang="fr" sz="1200">
                <a:latin typeface="Times New Roman"/>
                <a:ea typeface="Times New Roman"/>
                <a:cs typeface="Times New Roman"/>
                <a:sym typeface="Times New Roman"/>
              </a:rPr>
              <a:t>permettent l’alphabétisation numérique et l’inclusion numérique</a:t>
            </a:r>
            <a:r>
              <a:rPr i="1" lang="fr" sz="1200">
                <a:latin typeface="Times New Roman"/>
                <a:ea typeface="Times New Roman"/>
                <a:cs typeface="Times New Roman"/>
                <a:sym typeface="Times New Roman"/>
              </a:rPr>
              <a:t> de la société, afin de combattre aussi l’illettrisme numérique. </a:t>
            </a:r>
            <a:r>
              <a:rPr b="1" i="1" lang="fr" sz="1200">
                <a:latin typeface="Times New Roman"/>
                <a:ea typeface="Times New Roman"/>
                <a:cs typeface="Times New Roman"/>
                <a:sym typeface="Times New Roman"/>
              </a:rPr>
              <a:t>L’éducation citoyenne est au cœur des choix faits par ces élus</a:t>
            </a:r>
            <a:r>
              <a:rPr lang="fr"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p>
            <a:pPr indent="0" lvl="0" marL="0" rtl="0" algn="just">
              <a:lnSpc>
                <a:spcPct val="100000"/>
              </a:lnSpc>
              <a:spcBef>
                <a:spcPts val="1400"/>
              </a:spcBef>
              <a:spcAft>
                <a:spcPts val="0"/>
              </a:spcAft>
              <a:buNone/>
            </a:pPr>
            <a:r>
              <a:t/>
            </a:r>
            <a:endParaRPr b="1" sz="1350">
              <a:solidFill>
                <a:srgbClr val="FF0000"/>
              </a:solidFill>
              <a:latin typeface="Times New Roman"/>
              <a:ea typeface="Times New Roman"/>
              <a:cs typeface="Times New Roman"/>
              <a:sym typeface="Times New Roman"/>
            </a:endParaRPr>
          </a:p>
          <a:p>
            <a:pPr indent="0" lvl="0" marL="0" rtl="0" algn="l">
              <a:spcBef>
                <a:spcPts val="1400"/>
              </a:spcBef>
              <a:spcAft>
                <a:spcPts val="0"/>
              </a:spcAft>
              <a:buNone/>
            </a:pPr>
            <a:r>
              <a:t/>
            </a:r>
            <a:endParaRPr/>
          </a:p>
        </p:txBody>
      </p:sp>
      <p:sp>
        <p:nvSpPr>
          <p:cNvPr id="226" name="Google Shape;226;p29"/>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fr"/>
              <a:t>‹#›</a:t>
            </a:fld>
            <a:endParaRPr/>
          </a:p>
        </p:txBody>
      </p:sp>
      <p:sp>
        <p:nvSpPr>
          <p:cNvPr id="227" name="Google Shape;227;p29"/>
          <p:cNvSpPr txBox="1"/>
          <p:nvPr/>
        </p:nvSpPr>
        <p:spPr>
          <a:xfrm>
            <a:off x="537375" y="1381825"/>
            <a:ext cx="8091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latin typeface="Calibri"/>
                <a:ea typeface="Calibri"/>
                <a:cs typeface="Calibri"/>
                <a:sym typeface="Calibri"/>
              </a:rPr>
              <a:t>Une gestion plus globale des temps et des espaces pourrait mettre en concordance l’école et les temps de vie sociale. Ce sont de vrais choix de société. </a:t>
            </a:r>
            <a:endParaRPr>
              <a:latin typeface="Calibri"/>
              <a:ea typeface="Calibri"/>
              <a:cs typeface="Calibri"/>
              <a:sym typeface="Calibri"/>
            </a:endParaRPr>
          </a:p>
        </p:txBody>
      </p:sp>
      <p:sp>
        <p:nvSpPr>
          <p:cNvPr id="228" name="Google Shape;228;p29"/>
          <p:cNvSpPr/>
          <p:nvPr/>
        </p:nvSpPr>
        <p:spPr>
          <a:xfrm>
            <a:off x="204700" y="122700"/>
            <a:ext cx="8791200" cy="4959300"/>
          </a:xfrm>
          <a:prstGeom prst="roundRect">
            <a:avLst>
              <a:gd fmla="val 16667" name="adj"/>
            </a:avLst>
          </a:prstGeom>
          <a:no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0"/>
          <p:cNvSpPr txBox="1"/>
          <p:nvPr>
            <p:ph type="title"/>
          </p:nvPr>
        </p:nvSpPr>
        <p:spPr>
          <a:xfrm>
            <a:off x="667025" y="97269"/>
            <a:ext cx="7886700" cy="99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fr"/>
              <a:t>Innovation, vous avez dit innovation ? </a:t>
            </a:r>
            <a:endParaRPr/>
          </a:p>
        </p:txBody>
      </p:sp>
      <p:sp>
        <p:nvSpPr>
          <p:cNvPr id="234" name="Google Shape;234;p30"/>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fr"/>
              <a:t>‹#›</a:t>
            </a:fld>
            <a:endParaRPr/>
          </a:p>
        </p:txBody>
      </p:sp>
      <p:pic>
        <p:nvPicPr>
          <p:cNvPr id="235" name="Google Shape;235;p30"/>
          <p:cNvPicPr preferRelativeResize="0"/>
          <p:nvPr/>
        </p:nvPicPr>
        <p:blipFill>
          <a:blip r:embed="rId3">
            <a:alphaModFix/>
          </a:blip>
          <a:stretch>
            <a:fillRect/>
          </a:stretch>
        </p:blipFill>
        <p:spPr>
          <a:xfrm>
            <a:off x="1871583" y="1129850"/>
            <a:ext cx="5400840" cy="3875450"/>
          </a:xfrm>
          <a:prstGeom prst="rect">
            <a:avLst/>
          </a:prstGeom>
          <a:noFill/>
          <a:ln>
            <a:noFill/>
          </a:ln>
        </p:spPr>
      </p:pic>
      <p:sp>
        <p:nvSpPr>
          <p:cNvPr id="236" name="Google Shape;236;p30"/>
          <p:cNvSpPr/>
          <p:nvPr/>
        </p:nvSpPr>
        <p:spPr>
          <a:xfrm>
            <a:off x="268350" y="145825"/>
            <a:ext cx="8791200" cy="4959300"/>
          </a:xfrm>
          <a:prstGeom prst="roundRect">
            <a:avLst>
              <a:gd fmla="val 16667" name="adj"/>
            </a:avLst>
          </a:prstGeom>
          <a:no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4"/>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fr"/>
              <a:t>‹#›</a:t>
            </a:fld>
            <a:endParaRPr/>
          </a:p>
        </p:txBody>
      </p:sp>
      <p:pic>
        <p:nvPicPr>
          <p:cNvPr id="96" name="Google Shape;96;p14"/>
          <p:cNvPicPr preferRelativeResize="0"/>
          <p:nvPr/>
        </p:nvPicPr>
        <p:blipFill>
          <a:blip r:embed="rId3">
            <a:alphaModFix/>
          </a:blip>
          <a:stretch>
            <a:fillRect/>
          </a:stretch>
        </p:blipFill>
        <p:spPr>
          <a:xfrm>
            <a:off x="2466975" y="51750"/>
            <a:ext cx="3435306" cy="4838702"/>
          </a:xfrm>
          <a:prstGeom prst="rect">
            <a:avLst/>
          </a:prstGeom>
          <a:noFill/>
          <a:ln>
            <a:noFill/>
          </a:ln>
        </p:spPr>
      </p:pic>
      <p:sp>
        <p:nvSpPr>
          <p:cNvPr id="97" name="Google Shape;97;p14"/>
          <p:cNvSpPr/>
          <p:nvPr/>
        </p:nvSpPr>
        <p:spPr>
          <a:xfrm>
            <a:off x="184250" y="69100"/>
            <a:ext cx="8713200" cy="5020800"/>
          </a:xfrm>
          <a:prstGeom prst="roundRect">
            <a:avLst>
              <a:gd fmla="val 16667" name="adj"/>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5"/>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fr"/>
              <a:t>Mais pourquoi l’école numérique ?</a:t>
            </a:r>
            <a:endParaRPr/>
          </a:p>
        </p:txBody>
      </p:sp>
      <p:sp>
        <p:nvSpPr>
          <p:cNvPr id="103" name="Google Shape;103;p15"/>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317500" lvl="0" marL="457200" rtl="0" algn="l">
              <a:spcBef>
                <a:spcPts val="800"/>
              </a:spcBef>
              <a:spcAft>
                <a:spcPts val="0"/>
              </a:spcAft>
              <a:buSzPts val="1400"/>
              <a:buChar char="•"/>
            </a:pPr>
            <a:r>
              <a:rPr lang="fr"/>
              <a:t>Société et numérique </a:t>
            </a:r>
            <a:endParaRPr/>
          </a:p>
          <a:p>
            <a:pPr indent="-317500" lvl="1" marL="914400" rtl="0" algn="l">
              <a:spcBef>
                <a:spcPts val="0"/>
              </a:spcBef>
              <a:spcAft>
                <a:spcPts val="0"/>
              </a:spcAft>
              <a:buClr>
                <a:srgbClr val="0000FF"/>
              </a:buClr>
              <a:buSzPts val="1400"/>
              <a:buChar char="•"/>
            </a:pPr>
            <a:r>
              <a:rPr lang="fr">
                <a:solidFill>
                  <a:srgbClr val="0000FF"/>
                </a:solidFill>
              </a:rPr>
              <a:t>Le numérique est un fait culturel et social global</a:t>
            </a:r>
            <a:endParaRPr>
              <a:solidFill>
                <a:srgbClr val="0000FF"/>
              </a:solidFill>
            </a:endParaRPr>
          </a:p>
          <a:p>
            <a:pPr indent="-317500" lvl="1" marL="914400" rtl="0" algn="l">
              <a:spcBef>
                <a:spcPts val="0"/>
              </a:spcBef>
              <a:spcAft>
                <a:spcPts val="0"/>
              </a:spcAft>
              <a:buSzPts val="1400"/>
              <a:buChar char="•"/>
            </a:pPr>
            <a:r>
              <a:rPr lang="fr"/>
              <a:t>Les pratiques des jeunes ont radicalement changé </a:t>
            </a:r>
            <a:endParaRPr/>
          </a:p>
          <a:p>
            <a:pPr indent="-317500" lvl="1" marL="914400" rtl="0" algn="l">
              <a:spcBef>
                <a:spcPts val="0"/>
              </a:spcBef>
              <a:spcAft>
                <a:spcPts val="0"/>
              </a:spcAft>
              <a:buSzPts val="1400"/>
              <a:buChar char="•"/>
            </a:pPr>
            <a:r>
              <a:rPr lang="fr"/>
              <a:t>É</a:t>
            </a:r>
            <a:r>
              <a:rPr lang="fr"/>
              <a:t>quipement des familles pas toujours adapté aux travaux scolaires</a:t>
            </a:r>
            <a:endParaRPr/>
          </a:p>
          <a:p>
            <a:pPr indent="-317500" lvl="1" marL="914400" rtl="0" algn="l">
              <a:spcBef>
                <a:spcPts val="0"/>
              </a:spcBef>
              <a:spcAft>
                <a:spcPts val="0"/>
              </a:spcAft>
              <a:buSzPts val="1400"/>
              <a:buChar char="•"/>
            </a:pPr>
            <a:r>
              <a:rPr lang="fr"/>
              <a:t>Une nouvelle compétence scolaire à valider dans les programmes</a:t>
            </a:r>
            <a:endParaRPr/>
          </a:p>
          <a:p>
            <a:pPr indent="-317500" lvl="1" marL="914400" rtl="0" algn="l">
              <a:spcBef>
                <a:spcPts val="0"/>
              </a:spcBef>
              <a:spcAft>
                <a:spcPts val="0"/>
              </a:spcAft>
              <a:buSzPts val="1400"/>
              <a:buChar char="•"/>
            </a:pPr>
            <a:r>
              <a:rPr lang="fr"/>
              <a:t>Impératif d’éducation citoyenne et d’égalité républicaine</a:t>
            </a:r>
            <a:endParaRPr/>
          </a:p>
          <a:p>
            <a:pPr indent="-317500" lvl="0" marL="457200" rtl="0" algn="l">
              <a:spcBef>
                <a:spcPts val="0"/>
              </a:spcBef>
              <a:spcAft>
                <a:spcPts val="0"/>
              </a:spcAft>
              <a:buSzPts val="1400"/>
              <a:buChar char="•"/>
            </a:pPr>
            <a:r>
              <a:rPr lang="fr"/>
              <a:t>Nouvelles pratiques pédagogiques nécessitent de gros débits et des connexions en continuum école-maison</a:t>
            </a:r>
            <a:endParaRPr/>
          </a:p>
          <a:p>
            <a:pPr indent="-317500" lvl="1" marL="914400" rtl="0" algn="l">
              <a:spcBef>
                <a:spcPts val="0"/>
              </a:spcBef>
              <a:spcAft>
                <a:spcPts val="0"/>
              </a:spcAft>
              <a:buSzPts val="1400"/>
              <a:buChar char="•"/>
            </a:pPr>
            <a:r>
              <a:rPr lang="fr"/>
              <a:t>travail à distance</a:t>
            </a:r>
            <a:endParaRPr/>
          </a:p>
          <a:p>
            <a:pPr indent="-317500" lvl="1" marL="914400" rtl="0" algn="l">
              <a:spcBef>
                <a:spcPts val="0"/>
              </a:spcBef>
              <a:spcAft>
                <a:spcPts val="0"/>
              </a:spcAft>
              <a:buSzPts val="1400"/>
              <a:buChar char="•"/>
            </a:pPr>
            <a:r>
              <a:rPr lang="fr"/>
              <a:t>enseignement hybride</a:t>
            </a:r>
            <a:endParaRPr/>
          </a:p>
          <a:p>
            <a:pPr indent="-317500" lvl="1" marL="914400" rtl="0" algn="l">
              <a:spcBef>
                <a:spcPts val="0"/>
              </a:spcBef>
              <a:spcAft>
                <a:spcPts val="0"/>
              </a:spcAft>
              <a:buSzPts val="1400"/>
              <a:buChar char="•"/>
            </a:pPr>
            <a:r>
              <a:rPr lang="fr"/>
              <a:t>utilisation de la vidéo, du son ...</a:t>
            </a:r>
            <a:endParaRPr/>
          </a:p>
          <a:p>
            <a:pPr indent="0" lvl="0" marL="0" rtl="0" algn="just">
              <a:spcBef>
                <a:spcPts val="800"/>
              </a:spcBef>
              <a:spcAft>
                <a:spcPts val="0"/>
              </a:spcAft>
              <a:buNone/>
            </a:pPr>
            <a:r>
              <a:rPr lang="fr" sz="2000">
                <a:solidFill>
                  <a:srgbClr val="0000FF"/>
                </a:solidFill>
              </a:rPr>
              <a:t>Le réseau télécommunications rural est-il adapté à l’évolution nécessaire de la pédagogie d’aujourd’hui? </a:t>
            </a:r>
            <a:endParaRPr sz="2000">
              <a:solidFill>
                <a:srgbClr val="0000FF"/>
              </a:solidFill>
            </a:endParaRPr>
          </a:p>
          <a:p>
            <a:pPr indent="0" lvl="0" marL="0" rtl="0" algn="l">
              <a:spcBef>
                <a:spcPts val="800"/>
              </a:spcBef>
              <a:spcAft>
                <a:spcPts val="0"/>
              </a:spcAft>
              <a:buNone/>
            </a:pPr>
            <a:r>
              <a:t/>
            </a:r>
            <a:endParaRPr/>
          </a:p>
        </p:txBody>
      </p:sp>
      <p:sp>
        <p:nvSpPr>
          <p:cNvPr id="104" name="Google Shape;104;p15"/>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fr"/>
              <a:t>‹#›</a:t>
            </a:fld>
            <a:endParaRPr/>
          </a:p>
        </p:txBody>
      </p:sp>
      <p:sp>
        <p:nvSpPr>
          <p:cNvPr id="105" name="Google Shape;105;p15"/>
          <p:cNvSpPr/>
          <p:nvPr/>
        </p:nvSpPr>
        <p:spPr>
          <a:xfrm>
            <a:off x="184250" y="69100"/>
            <a:ext cx="8713200" cy="5020800"/>
          </a:xfrm>
          <a:prstGeom prst="roundRect">
            <a:avLst>
              <a:gd fmla="val 16667" name="adj"/>
            </a:avLst>
          </a:prstGeom>
          <a:no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6"/>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fr"/>
              <a:t>Pourquoi l’école rurale? </a:t>
            </a:r>
            <a:endParaRPr/>
          </a:p>
        </p:txBody>
      </p:sp>
      <p:sp>
        <p:nvSpPr>
          <p:cNvPr id="111" name="Google Shape;111;p16"/>
          <p:cNvSpPr txBox="1"/>
          <p:nvPr>
            <p:ph idx="1" type="body"/>
          </p:nvPr>
        </p:nvSpPr>
        <p:spPr>
          <a:xfrm>
            <a:off x="628650" y="1268044"/>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fr"/>
              <a:t>En 2020, sur les 34 968 communes de France, </a:t>
            </a:r>
            <a:endParaRPr/>
          </a:p>
          <a:p>
            <a:pPr indent="-317500" lvl="0" marL="457200" rtl="0" algn="l">
              <a:spcBef>
                <a:spcPts val="800"/>
              </a:spcBef>
              <a:spcAft>
                <a:spcPts val="0"/>
              </a:spcAft>
              <a:buSzPts val="1400"/>
              <a:buChar char="-"/>
            </a:pPr>
            <a:r>
              <a:rPr lang="fr"/>
              <a:t>14 392 communes n’ont aucune école : 41%</a:t>
            </a:r>
            <a:endParaRPr/>
          </a:p>
          <a:p>
            <a:pPr indent="-317500" lvl="0" marL="457200" rtl="0" algn="l">
              <a:spcBef>
                <a:spcPts val="0"/>
              </a:spcBef>
              <a:spcAft>
                <a:spcPts val="0"/>
              </a:spcAft>
              <a:buSzPts val="1400"/>
              <a:buChar char="-"/>
            </a:pPr>
            <a:r>
              <a:rPr lang="fr"/>
              <a:t>16 099 communes ont 1 seule école : 46%</a:t>
            </a:r>
            <a:endParaRPr/>
          </a:p>
          <a:p>
            <a:pPr indent="-317500" lvl="0" marL="457200" rtl="0" algn="l">
              <a:spcBef>
                <a:spcPts val="0"/>
              </a:spcBef>
              <a:spcAft>
                <a:spcPts val="0"/>
              </a:spcAft>
              <a:buClr>
                <a:srgbClr val="0000FF"/>
              </a:buClr>
              <a:buSzPts val="1400"/>
              <a:buChar char="-"/>
            </a:pPr>
            <a:r>
              <a:rPr b="1" lang="fr">
                <a:solidFill>
                  <a:srgbClr val="0000FF"/>
                </a:solidFill>
              </a:rPr>
              <a:t>87% des communes ont 1 seule école ou pas du tout</a:t>
            </a:r>
            <a:endParaRPr>
              <a:solidFill>
                <a:srgbClr val="0000FF"/>
              </a:solidFill>
            </a:endParaRPr>
          </a:p>
          <a:p>
            <a:pPr indent="0" lvl="0" marL="0" rtl="0" algn="l">
              <a:spcBef>
                <a:spcPts val="800"/>
              </a:spcBef>
              <a:spcAft>
                <a:spcPts val="0"/>
              </a:spcAft>
              <a:buNone/>
            </a:pPr>
            <a:r>
              <a:rPr lang="fr"/>
              <a:t>Selon le rapport des IG de juillet 2018</a:t>
            </a:r>
            <a:endParaRPr/>
          </a:p>
          <a:p>
            <a:pPr indent="-317500" lvl="0" marL="457200" rtl="0" algn="l">
              <a:spcBef>
                <a:spcPts val="800"/>
              </a:spcBef>
              <a:spcAft>
                <a:spcPts val="0"/>
              </a:spcAft>
              <a:buSzPts val="1400"/>
              <a:buChar char="-"/>
            </a:pPr>
            <a:r>
              <a:rPr lang="fr"/>
              <a:t>17 706 écoles sont situées dans l’espace rural : </a:t>
            </a:r>
            <a:r>
              <a:rPr b="1" lang="fr"/>
              <a:t>36% des écoles</a:t>
            </a:r>
            <a:endParaRPr b="1"/>
          </a:p>
          <a:p>
            <a:pPr indent="-317500" lvl="0" marL="457200" rtl="0" algn="l">
              <a:spcBef>
                <a:spcPts val="0"/>
              </a:spcBef>
              <a:spcAft>
                <a:spcPts val="0"/>
              </a:spcAft>
              <a:buSzPts val="1400"/>
              <a:buChar char="-"/>
            </a:pPr>
            <a:r>
              <a:rPr lang="fr"/>
              <a:t>1 422 509 élèves sont scolarisés en espace rural : </a:t>
            </a:r>
            <a:r>
              <a:rPr b="1" lang="fr"/>
              <a:t>22% des élèves</a:t>
            </a:r>
            <a:endParaRPr/>
          </a:p>
          <a:p>
            <a:pPr indent="0" lvl="0" marL="0" rtl="0" algn="l">
              <a:spcBef>
                <a:spcPts val="800"/>
              </a:spcBef>
              <a:spcAft>
                <a:spcPts val="0"/>
              </a:spcAft>
              <a:buNone/>
            </a:pPr>
            <a:r>
              <a:rPr b="1" lang="fr"/>
              <a:t>1 école sur 3 et 1 élève sur 5 se trouvent dans l’espace rural</a:t>
            </a:r>
            <a:r>
              <a:rPr lang="fr"/>
              <a:t>.</a:t>
            </a:r>
            <a:endParaRPr/>
          </a:p>
          <a:p>
            <a:pPr indent="0" lvl="0" marL="0" rtl="0" algn="l">
              <a:spcBef>
                <a:spcPts val="800"/>
              </a:spcBef>
              <a:spcAft>
                <a:spcPts val="0"/>
              </a:spcAft>
              <a:buNone/>
            </a:pPr>
            <a:r>
              <a:rPr b="1" lang="fr">
                <a:solidFill>
                  <a:srgbClr val="0000FF"/>
                </a:solidFill>
              </a:rPr>
              <a:t>Sont-ils assez pris en considération?</a:t>
            </a:r>
            <a:endParaRPr b="1">
              <a:solidFill>
                <a:srgbClr val="0000FF"/>
              </a:solidFill>
            </a:endParaRPr>
          </a:p>
        </p:txBody>
      </p:sp>
      <p:sp>
        <p:nvSpPr>
          <p:cNvPr id="112" name="Google Shape;112;p16"/>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fr"/>
              <a:t>‹#›</a:t>
            </a:fld>
            <a:endParaRPr/>
          </a:p>
        </p:txBody>
      </p:sp>
      <p:sp>
        <p:nvSpPr>
          <p:cNvPr id="113" name="Google Shape;113;p16"/>
          <p:cNvSpPr/>
          <p:nvPr/>
        </p:nvSpPr>
        <p:spPr>
          <a:xfrm>
            <a:off x="155950" y="99050"/>
            <a:ext cx="8713200" cy="4983000"/>
          </a:xfrm>
          <a:prstGeom prst="roundRect">
            <a:avLst>
              <a:gd fmla="val 16667" name="adj"/>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6"/>
          <p:cNvSpPr txBox="1"/>
          <p:nvPr/>
        </p:nvSpPr>
        <p:spPr>
          <a:xfrm>
            <a:off x="3608150" y="2571750"/>
            <a:ext cx="74388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900">
                <a:solidFill>
                  <a:srgbClr val="0000FF"/>
                </a:solidFill>
              </a:rPr>
              <a:t>https://www.observatoire-des-territoires.gouv.fr/nombre-decoles-elementaires</a:t>
            </a:r>
            <a:endParaRPr sz="900">
              <a:solidFill>
                <a:srgbClr val="0000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7"/>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fr"/>
              <a:t>‹#›</a:t>
            </a:fld>
            <a:endParaRPr/>
          </a:p>
        </p:txBody>
      </p:sp>
      <p:pic>
        <p:nvPicPr>
          <p:cNvPr id="120" name="Google Shape;120;p17"/>
          <p:cNvPicPr preferRelativeResize="0"/>
          <p:nvPr/>
        </p:nvPicPr>
        <p:blipFill>
          <a:blip r:embed="rId3">
            <a:alphaModFix/>
          </a:blip>
          <a:stretch>
            <a:fillRect/>
          </a:stretch>
        </p:blipFill>
        <p:spPr>
          <a:xfrm>
            <a:off x="1974250" y="130925"/>
            <a:ext cx="5357150" cy="4636350"/>
          </a:xfrm>
          <a:prstGeom prst="rect">
            <a:avLst/>
          </a:prstGeom>
          <a:noFill/>
          <a:ln>
            <a:noFill/>
          </a:ln>
        </p:spPr>
      </p:pic>
      <p:sp>
        <p:nvSpPr>
          <p:cNvPr id="121" name="Google Shape;121;p17"/>
          <p:cNvSpPr txBox="1"/>
          <p:nvPr/>
        </p:nvSpPr>
        <p:spPr>
          <a:xfrm>
            <a:off x="1618700" y="4750325"/>
            <a:ext cx="8868000" cy="30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 sz="800" u="sng">
                <a:solidFill>
                  <a:srgbClr val="1155CC"/>
                </a:solidFill>
                <a:hlinkClick r:id="rId4">
                  <a:extLst>
                    <a:ext uri="{A12FA001-AC4F-418D-AE19-62706E023703}">
                      <ahyp:hlinkClr val="tx"/>
                    </a:ext>
                  </a:extLst>
                </a:hlinkClick>
              </a:rPr>
              <a:t>https://cartefibre.arcep.fr/index.html?lng=2.9155336656537543&amp;lat=46&amp;zoom=5.5&amp;mode=normal&amp;legende=true&amp;filter=true&amp;trimestre=2020T3</a:t>
            </a:r>
            <a:r>
              <a:rPr lang="fr" sz="800">
                <a:solidFill>
                  <a:schemeClr val="dk1"/>
                </a:solidFill>
              </a:rPr>
              <a:t> </a:t>
            </a:r>
            <a:endParaRPr sz="1100"/>
          </a:p>
        </p:txBody>
      </p:sp>
      <p:sp>
        <p:nvSpPr>
          <p:cNvPr id="122" name="Google Shape;122;p17"/>
          <p:cNvSpPr txBox="1"/>
          <p:nvPr/>
        </p:nvSpPr>
        <p:spPr>
          <a:xfrm>
            <a:off x="429925" y="491775"/>
            <a:ext cx="15048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latin typeface="Calibri"/>
                <a:ea typeface="Calibri"/>
                <a:cs typeface="Calibri"/>
                <a:sym typeface="Calibri"/>
              </a:rPr>
              <a:t>Carte fibre de l’Arcep au </a:t>
            </a:r>
            <a:endParaRPr>
              <a:latin typeface="Calibri"/>
              <a:ea typeface="Calibri"/>
              <a:cs typeface="Calibri"/>
              <a:sym typeface="Calibri"/>
            </a:endParaRPr>
          </a:p>
          <a:p>
            <a:pPr indent="0" lvl="0" marL="0" rtl="0" algn="l">
              <a:spcBef>
                <a:spcPts val="0"/>
              </a:spcBef>
              <a:spcAft>
                <a:spcPts val="0"/>
              </a:spcAft>
              <a:buNone/>
            </a:pPr>
            <a:r>
              <a:rPr lang="fr">
                <a:latin typeface="Calibri"/>
                <a:ea typeface="Calibri"/>
                <a:cs typeface="Calibri"/>
                <a:sym typeface="Calibri"/>
              </a:rPr>
              <a:t>3ème trimestre </a:t>
            </a:r>
            <a:endParaRPr>
              <a:latin typeface="Calibri"/>
              <a:ea typeface="Calibri"/>
              <a:cs typeface="Calibri"/>
              <a:sym typeface="Calibri"/>
            </a:endParaRPr>
          </a:p>
          <a:p>
            <a:pPr indent="0" lvl="0" marL="0" rtl="0" algn="l">
              <a:spcBef>
                <a:spcPts val="0"/>
              </a:spcBef>
              <a:spcAft>
                <a:spcPts val="0"/>
              </a:spcAft>
              <a:buNone/>
            </a:pPr>
            <a:r>
              <a:rPr lang="fr">
                <a:latin typeface="Calibri"/>
                <a:ea typeface="Calibri"/>
                <a:cs typeface="Calibri"/>
                <a:sym typeface="Calibri"/>
              </a:rPr>
              <a:t>2020</a:t>
            </a:r>
            <a:endParaRPr>
              <a:latin typeface="Calibri"/>
              <a:ea typeface="Calibri"/>
              <a:cs typeface="Calibri"/>
              <a:sym typeface="Calibri"/>
            </a:endParaRPr>
          </a:p>
        </p:txBody>
      </p:sp>
      <p:sp>
        <p:nvSpPr>
          <p:cNvPr id="123" name="Google Shape;123;p17"/>
          <p:cNvSpPr/>
          <p:nvPr/>
        </p:nvSpPr>
        <p:spPr>
          <a:xfrm>
            <a:off x="179300" y="61350"/>
            <a:ext cx="8713200" cy="5020800"/>
          </a:xfrm>
          <a:prstGeom prst="roundRect">
            <a:avLst>
              <a:gd fmla="val 16667" name="adj"/>
            </a:avLst>
          </a:prstGeom>
          <a:noFill/>
          <a:ln cap="flat" cmpd="sng" w="9525">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8"/>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fr"/>
              <a:t>‹#›</a:t>
            </a:fld>
            <a:endParaRPr/>
          </a:p>
        </p:txBody>
      </p:sp>
      <p:pic>
        <p:nvPicPr>
          <p:cNvPr id="129" name="Google Shape;129;p18"/>
          <p:cNvPicPr preferRelativeResize="0"/>
          <p:nvPr/>
        </p:nvPicPr>
        <p:blipFill>
          <a:blip r:embed="rId3">
            <a:alphaModFix/>
          </a:blip>
          <a:stretch>
            <a:fillRect/>
          </a:stretch>
        </p:blipFill>
        <p:spPr>
          <a:xfrm>
            <a:off x="1369225" y="303262"/>
            <a:ext cx="6886224" cy="4536974"/>
          </a:xfrm>
          <a:prstGeom prst="rect">
            <a:avLst/>
          </a:prstGeom>
          <a:noFill/>
          <a:ln>
            <a:noFill/>
          </a:ln>
        </p:spPr>
      </p:pic>
      <p:sp>
        <p:nvSpPr>
          <p:cNvPr id="130" name="Google Shape;130;p18"/>
          <p:cNvSpPr txBox="1"/>
          <p:nvPr/>
        </p:nvSpPr>
        <p:spPr>
          <a:xfrm>
            <a:off x="1330825" y="4840225"/>
            <a:ext cx="82554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700"/>
              <a:t>https://www.ariase.com/box/carte-couverture-internet?iframe=1&amp;partner=ariase&amp;lat=46.25277805292532&amp;lng=3.0309783612631236&amp;zoom=5.46958821737708&amp;interactive=1</a:t>
            </a:r>
            <a:endParaRPr sz="700"/>
          </a:p>
        </p:txBody>
      </p:sp>
      <p:sp>
        <p:nvSpPr>
          <p:cNvPr id="131" name="Google Shape;131;p18"/>
          <p:cNvSpPr/>
          <p:nvPr/>
        </p:nvSpPr>
        <p:spPr>
          <a:xfrm>
            <a:off x="307375" y="61350"/>
            <a:ext cx="8713200" cy="5020800"/>
          </a:xfrm>
          <a:prstGeom prst="roundRect">
            <a:avLst>
              <a:gd fmla="val 16667" name="adj"/>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9"/>
          <p:cNvSpPr txBox="1"/>
          <p:nvPr>
            <p:ph type="title"/>
          </p:nvPr>
        </p:nvSpPr>
        <p:spPr>
          <a:xfrm>
            <a:off x="688000" y="240369"/>
            <a:ext cx="7886700" cy="994200"/>
          </a:xfrm>
          <a:prstGeom prst="rect">
            <a:avLst/>
          </a:prstGeom>
        </p:spPr>
        <p:txBody>
          <a:bodyPr anchorCtr="0" anchor="ctr" bIns="34275" lIns="68575" spcFirstLastPara="1" rIns="68575" wrap="square" tIns="34275">
            <a:noAutofit/>
          </a:bodyPr>
          <a:lstStyle/>
          <a:p>
            <a:pPr indent="0" lvl="0" marL="0" rtl="0" algn="l">
              <a:lnSpc>
                <a:spcPct val="115000"/>
              </a:lnSpc>
              <a:spcBef>
                <a:spcPts val="0"/>
              </a:spcBef>
              <a:spcAft>
                <a:spcPts val="0"/>
              </a:spcAft>
              <a:buNone/>
            </a:pPr>
            <a:r>
              <a:t/>
            </a:r>
            <a:endParaRPr sz="2500">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rPr b="1" lang="fr" sz="2500">
                <a:latin typeface="Arial"/>
                <a:ea typeface="Arial"/>
                <a:cs typeface="Arial"/>
                <a:sym typeface="Arial"/>
              </a:rPr>
              <a:t>Un financement très inégal selon la taille des communes</a:t>
            </a:r>
            <a:endParaRPr b="1" sz="2500">
              <a:latin typeface="Arial"/>
              <a:ea typeface="Arial"/>
              <a:cs typeface="Arial"/>
              <a:sym typeface="Arial"/>
            </a:endParaRPr>
          </a:p>
          <a:p>
            <a:pPr indent="0" lvl="0" marL="0" rtl="0" algn="l">
              <a:spcBef>
                <a:spcPts val="0"/>
              </a:spcBef>
              <a:spcAft>
                <a:spcPts val="0"/>
              </a:spcAft>
              <a:buNone/>
            </a:pPr>
            <a:r>
              <a:t/>
            </a:r>
            <a:endParaRPr/>
          </a:p>
        </p:txBody>
      </p:sp>
      <p:sp>
        <p:nvSpPr>
          <p:cNvPr id="137" name="Google Shape;137;p19"/>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fr" sz="1500">
                <a:solidFill>
                  <a:srgbClr val="171717"/>
                </a:solidFill>
                <a:highlight>
                  <a:srgbClr val="FFFFFF"/>
                </a:highlight>
                <a:latin typeface="Montserrat"/>
                <a:ea typeface="Montserrat"/>
                <a:cs typeface="Montserrat"/>
                <a:sym typeface="Montserrat"/>
              </a:rPr>
              <a:t>Pourtant, ce sont bien les communes les plus grandes qui mettent le plus de moyens dans le numérique éducatif. Si la dépense moyenne annuelle par élève est passée de 8,24 euros en 2012 à 30,03 euros en 2017, </a:t>
            </a:r>
            <a:r>
              <a:rPr b="1" lang="fr" sz="1500">
                <a:solidFill>
                  <a:srgbClr val="171717"/>
                </a:solidFill>
                <a:highlight>
                  <a:srgbClr val="FFFFFF"/>
                </a:highlight>
                <a:latin typeface="Montserrat"/>
                <a:ea typeface="Montserrat"/>
                <a:cs typeface="Montserrat"/>
                <a:sym typeface="Montserrat"/>
              </a:rPr>
              <a:t>le financement des petites communes est trois fois moins élevé que celui des plus grandes.</a:t>
            </a:r>
            <a:r>
              <a:rPr lang="fr" sz="1500">
                <a:solidFill>
                  <a:srgbClr val="171717"/>
                </a:solidFill>
                <a:highlight>
                  <a:srgbClr val="FFFFFF"/>
                </a:highlight>
                <a:latin typeface="Montserrat"/>
                <a:ea typeface="Montserrat"/>
                <a:cs typeface="Montserrat"/>
                <a:sym typeface="Montserrat"/>
              </a:rPr>
              <a:t> Une analyse qui traduit "de véritables inégalités territoriales", lesquelles sont encore accentuées du fait qu'</a:t>
            </a:r>
            <a:r>
              <a:rPr b="1" lang="fr" sz="1500">
                <a:solidFill>
                  <a:srgbClr val="171717"/>
                </a:solidFill>
                <a:highlight>
                  <a:srgbClr val="FFFFFF"/>
                </a:highlight>
                <a:latin typeface="Montserrat"/>
                <a:ea typeface="Montserrat"/>
                <a:cs typeface="Montserrat"/>
                <a:sym typeface="Montserrat"/>
              </a:rPr>
              <a:t>une commune sur dix seulement inscrive sa politique dans un cadre intercommunal.</a:t>
            </a:r>
            <a:endParaRPr b="1" sz="1500">
              <a:solidFill>
                <a:srgbClr val="171717"/>
              </a:solidFill>
              <a:highlight>
                <a:srgbClr val="FFFFFF"/>
              </a:highlight>
              <a:latin typeface="Montserrat"/>
              <a:ea typeface="Montserrat"/>
              <a:cs typeface="Montserrat"/>
              <a:sym typeface="Montserrat"/>
            </a:endParaRPr>
          </a:p>
          <a:p>
            <a:pPr indent="0" lvl="0" marL="0" rtl="0" algn="l">
              <a:spcBef>
                <a:spcPts val="800"/>
              </a:spcBef>
              <a:spcAft>
                <a:spcPts val="0"/>
              </a:spcAft>
              <a:buNone/>
            </a:pPr>
            <a:r>
              <a:rPr lang="fr" sz="1500">
                <a:solidFill>
                  <a:srgbClr val="171717"/>
                </a:solidFill>
                <a:highlight>
                  <a:srgbClr val="FFFFFF"/>
                </a:highlight>
                <a:latin typeface="Montserrat"/>
                <a:ea typeface="Montserrat"/>
                <a:cs typeface="Montserrat"/>
                <a:sym typeface="Montserrat"/>
              </a:rPr>
              <a:t>Enfin, l'étude nous apprend que </a:t>
            </a:r>
            <a:r>
              <a:rPr b="1" lang="fr" sz="1500">
                <a:solidFill>
                  <a:srgbClr val="171717"/>
                </a:solidFill>
                <a:highlight>
                  <a:srgbClr val="FFFFFF"/>
                </a:highlight>
                <a:latin typeface="Montserrat"/>
                <a:ea typeface="Montserrat"/>
                <a:cs typeface="Montserrat"/>
                <a:sym typeface="Montserrat"/>
              </a:rPr>
              <a:t>seules 14% des communes financent un ENT</a:t>
            </a:r>
            <a:r>
              <a:rPr lang="fr" sz="1500">
                <a:solidFill>
                  <a:srgbClr val="171717"/>
                </a:solidFill>
                <a:highlight>
                  <a:srgbClr val="FFFFFF"/>
                </a:highlight>
                <a:latin typeface="Montserrat"/>
                <a:ea typeface="Montserrat"/>
                <a:cs typeface="Montserrat"/>
                <a:sym typeface="Montserrat"/>
              </a:rPr>
              <a:t> (espace numérique de travail, un ensemble de services numériques mis à disposition des acteurs de la communauté éducative). On retrouve ici </a:t>
            </a:r>
            <a:r>
              <a:rPr b="1" lang="fr" sz="1500">
                <a:solidFill>
                  <a:srgbClr val="171717"/>
                </a:solidFill>
                <a:highlight>
                  <a:srgbClr val="FFFFFF"/>
                </a:highlight>
                <a:latin typeface="Montserrat"/>
                <a:ea typeface="Montserrat"/>
                <a:cs typeface="Montserrat"/>
                <a:sym typeface="Montserrat"/>
              </a:rPr>
              <a:t>un fossé entre les communes de moins de 2.000 habitants </a:t>
            </a:r>
            <a:r>
              <a:rPr lang="fr" sz="1500">
                <a:solidFill>
                  <a:srgbClr val="171717"/>
                </a:solidFill>
                <a:highlight>
                  <a:srgbClr val="FFFFFF"/>
                </a:highlight>
                <a:latin typeface="Montserrat"/>
                <a:ea typeface="Montserrat"/>
                <a:cs typeface="Montserrat"/>
                <a:sym typeface="Montserrat"/>
              </a:rPr>
              <a:t>(6,79% d'entre elles ont recours à un ENT) </a:t>
            </a:r>
            <a:r>
              <a:rPr b="1" lang="fr" sz="1500">
                <a:solidFill>
                  <a:srgbClr val="171717"/>
                </a:solidFill>
                <a:highlight>
                  <a:srgbClr val="FFFFFF"/>
                </a:highlight>
                <a:latin typeface="Montserrat"/>
                <a:ea typeface="Montserrat"/>
                <a:cs typeface="Montserrat"/>
                <a:sym typeface="Montserrat"/>
              </a:rPr>
              <a:t>et celles de plus de 50.000 habitants </a:t>
            </a:r>
            <a:r>
              <a:rPr lang="fr" sz="1500">
                <a:solidFill>
                  <a:srgbClr val="171717"/>
                </a:solidFill>
                <a:highlight>
                  <a:srgbClr val="FFFFFF"/>
                </a:highlight>
                <a:latin typeface="Montserrat"/>
                <a:ea typeface="Montserrat"/>
                <a:cs typeface="Montserrat"/>
                <a:sym typeface="Montserrat"/>
              </a:rPr>
              <a:t>(36,36%).</a:t>
            </a:r>
            <a:endParaRPr sz="1500">
              <a:solidFill>
                <a:srgbClr val="171717"/>
              </a:solidFill>
              <a:highlight>
                <a:srgbClr val="FFFFFF"/>
              </a:highlight>
              <a:latin typeface="Montserrat"/>
              <a:ea typeface="Montserrat"/>
              <a:cs typeface="Montserrat"/>
              <a:sym typeface="Montserrat"/>
            </a:endParaRPr>
          </a:p>
          <a:p>
            <a:pPr indent="0" lvl="0" marL="0" rtl="0" algn="l">
              <a:spcBef>
                <a:spcPts val="800"/>
              </a:spcBef>
              <a:spcAft>
                <a:spcPts val="0"/>
              </a:spcAft>
              <a:buNone/>
            </a:pPr>
            <a:r>
              <a:rPr lang="fr" sz="800" u="sng">
                <a:solidFill>
                  <a:schemeClr val="hlink"/>
                </a:solidFill>
                <a:highlight>
                  <a:srgbClr val="FFFFFF"/>
                </a:highlight>
                <a:latin typeface="Montserrat"/>
                <a:ea typeface="Montserrat"/>
                <a:cs typeface="Montserrat"/>
                <a:sym typeface="Montserrat"/>
                <a:hlinkClick r:id="rId3"/>
              </a:rPr>
              <a:t>https://www.banquedesterritoires.fr/numerique-educatif-lecole-elementaire-pas-de-cadrage-national-des-inegalites-territoriales</a:t>
            </a:r>
            <a:endParaRPr sz="800">
              <a:solidFill>
                <a:srgbClr val="171717"/>
              </a:solidFill>
              <a:highlight>
                <a:srgbClr val="FFFFFF"/>
              </a:highlight>
              <a:latin typeface="Montserrat"/>
              <a:ea typeface="Montserrat"/>
              <a:cs typeface="Montserrat"/>
              <a:sym typeface="Montserrat"/>
            </a:endParaRPr>
          </a:p>
          <a:p>
            <a:pPr indent="0" lvl="0" marL="0" rtl="0" algn="l">
              <a:spcBef>
                <a:spcPts val="800"/>
              </a:spcBef>
              <a:spcAft>
                <a:spcPts val="0"/>
              </a:spcAft>
              <a:buNone/>
            </a:pPr>
            <a:r>
              <a:t/>
            </a:r>
            <a:endParaRPr sz="1500">
              <a:solidFill>
                <a:srgbClr val="171717"/>
              </a:solidFill>
              <a:highlight>
                <a:srgbClr val="FFFFFF"/>
              </a:highlight>
              <a:latin typeface="Montserrat"/>
              <a:ea typeface="Montserrat"/>
              <a:cs typeface="Montserrat"/>
              <a:sym typeface="Montserrat"/>
            </a:endParaRPr>
          </a:p>
        </p:txBody>
      </p:sp>
      <p:sp>
        <p:nvSpPr>
          <p:cNvPr id="138" name="Google Shape;138;p19"/>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fr"/>
              <a:t>‹#›</a:t>
            </a:fld>
            <a:endParaRPr/>
          </a:p>
        </p:txBody>
      </p:sp>
      <p:sp>
        <p:nvSpPr>
          <p:cNvPr id="139" name="Google Shape;139;p19"/>
          <p:cNvSpPr/>
          <p:nvPr/>
        </p:nvSpPr>
        <p:spPr>
          <a:xfrm>
            <a:off x="274750" y="89650"/>
            <a:ext cx="8713200" cy="5020800"/>
          </a:xfrm>
          <a:prstGeom prst="roundRect">
            <a:avLst>
              <a:gd fmla="val 16667" name="adj"/>
            </a:avLst>
          </a:prstGeom>
          <a:no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0"/>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fr"/>
              <a:t>Les plans École numérique rurale</a:t>
            </a:r>
            <a:endParaRPr/>
          </a:p>
        </p:txBody>
      </p:sp>
      <p:sp>
        <p:nvSpPr>
          <p:cNvPr id="145" name="Google Shape;145;p20"/>
          <p:cNvSpPr txBox="1"/>
          <p:nvPr>
            <p:ph idx="1" type="body"/>
          </p:nvPr>
        </p:nvSpPr>
        <p:spPr>
          <a:xfrm>
            <a:off x="732500" y="1268050"/>
            <a:ext cx="79773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b="1" lang="fr" sz="1500">
                <a:highlight>
                  <a:srgbClr val="FFFFFF"/>
                </a:highlight>
                <a:latin typeface="Arial"/>
                <a:ea typeface="Arial"/>
                <a:cs typeface="Arial"/>
                <a:sym typeface="Arial"/>
              </a:rPr>
              <a:t>En 2010, Le Plan École numérique rurale, doté de 67 millions €. 10 000€ par école </a:t>
            </a:r>
            <a:endParaRPr b="1" sz="1500">
              <a:highlight>
                <a:srgbClr val="FFFFFF"/>
              </a:highlight>
              <a:latin typeface="Arial"/>
              <a:ea typeface="Arial"/>
              <a:cs typeface="Arial"/>
              <a:sym typeface="Arial"/>
            </a:endParaRPr>
          </a:p>
          <a:p>
            <a:pPr indent="0" lvl="0" marL="0" rtl="0" algn="l">
              <a:lnSpc>
                <a:spcPct val="6818"/>
              </a:lnSpc>
              <a:spcBef>
                <a:spcPts val="1200"/>
              </a:spcBef>
              <a:spcAft>
                <a:spcPts val="0"/>
              </a:spcAft>
              <a:buClr>
                <a:schemeClr val="dk1"/>
              </a:buClr>
              <a:buSzPts val="1100"/>
              <a:buFont typeface="Arial"/>
              <a:buNone/>
            </a:pPr>
            <a:r>
              <a:rPr lang="fr" sz="1500">
                <a:highlight>
                  <a:srgbClr val="FFFFFF"/>
                </a:highlight>
                <a:latin typeface="Arial"/>
                <a:ea typeface="Arial"/>
                <a:cs typeface="Arial"/>
                <a:sym typeface="Arial"/>
              </a:rPr>
              <a:t>“Le plan ENR représente un effort quantitatif très important par rapport aux actions antérieures. En ciblant précisément les écoles rurales, il s’attaque aussi à l’isolement de ces territoires, considérés comme mal équipés.” Rapport de l’IGEN. Total : 6750 écoles </a:t>
            </a:r>
            <a:endParaRPr sz="1500">
              <a:highlight>
                <a:srgbClr val="FFFFFF"/>
              </a:highlight>
              <a:latin typeface="Arial"/>
              <a:ea typeface="Arial"/>
              <a:cs typeface="Arial"/>
              <a:sym typeface="Arial"/>
            </a:endParaRPr>
          </a:p>
          <a:p>
            <a:pPr indent="0" lvl="0" marL="0" rtl="0" algn="l">
              <a:spcBef>
                <a:spcPts val="800"/>
              </a:spcBef>
              <a:spcAft>
                <a:spcPts val="0"/>
              </a:spcAft>
              <a:buNone/>
            </a:pPr>
            <a:r>
              <a:rPr b="1" lang="fr" sz="1500">
                <a:highlight>
                  <a:srgbClr val="FFFFFF"/>
                </a:highlight>
                <a:latin typeface="Arial"/>
                <a:ea typeface="Arial"/>
                <a:cs typeface="Arial"/>
                <a:sym typeface="Arial"/>
              </a:rPr>
              <a:t>Cahier des charges équipement :</a:t>
            </a:r>
            <a:r>
              <a:rPr lang="fr" sz="1500">
                <a:highlight>
                  <a:srgbClr val="FFFFFF"/>
                </a:highlight>
                <a:latin typeface="Arial"/>
                <a:ea typeface="Arial"/>
                <a:cs typeface="Arial"/>
                <a:sym typeface="Arial"/>
              </a:rPr>
              <a:t> 1 TNI avec ordinateur, 1 classe mobile de 12 postes, 1 webcam, 1 micro ordinateur et 1 solution Wifi. </a:t>
            </a:r>
            <a:endParaRPr sz="1500">
              <a:highlight>
                <a:srgbClr val="FFFFFF"/>
              </a:highlight>
              <a:latin typeface="Arial"/>
              <a:ea typeface="Arial"/>
              <a:cs typeface="Arial"/>
              <a:sym typeface="Arial"/>
            </a:endParaRPr>
          </a:p>
          <a:p>
            <a:pPr indent="0" lvl="0" marL="0" rtl="0" algn="l">
              <a:spcBef>
                <a:spcPts val="800"/>
              </a:spcBef>
              <a:spcAft>
                <a:spcPts val="0"/>
              </a:spcAft>
              <a:buNone/>
            </a:pPr>
            <a:r>
              <a:rPr lang="fr" sz="1500">
                <a:highlight>
                  <a:srgbClr val="FFFFFF"/>
                </a:highlight>
                <a:latin typeface="Arial"/>
                <a:ea typeface="Arial"/>
                <a:cs typeface="Arial"/>
                <a:sym typeface="Arial"/>
              </a:rPr>
              <a:t>Entre 10% et 30% des communes doublent la mise. Réussite saluée par l’AMRF et IGEN, à l’exception du catalogue ressources pédagogiques mal conçu et mal compris.</a:t>
            </a:r>
            <a:endParaRPr sz="1500">
              <a:highlight>
                <a:srgbClr val="FFFFFF"/>
              </a:highlight>
              <a:latin typeface="Arial"/>
              <a:ea typeface="Arial"/>
              <a:cs typeface="Arial"/>
              <a:sym typeface="Arial"/>
            </a:endParaRPr>
          </a:p>
          <a:p>
            <a:pPr indent="0" lvl="0" marL="0" rtl="0" algn="l">
              <a:spcBef>
                <a:spcPts val="800"/>
              </a:spcBef>
              <a:spcAft>
                <a:spcPts val="0"/>
              </a:spcAft>
              <a:buNone/>
            </a:pPr>
            <a:r>
              <a:rPr lang="fr" sz="900" u="sng">
                <a:solidFill>
                  <a:schemeClr val="hlink"/>
                </a:solidFill>
                <a:highlight>
                  <a:srgbClr val="FFFFFF"/>
                </a:highlight>
                <a:latin typeface="Arial"/>
                <a:ea typeface="Arial"/>
                <a:cs typeface="Arial"/>
                <a:sym typeface="Arial"/>
                <a:hlinkClick r:id="rId3"/>
              </a:rPr>
              <a:t>https://www.education.gouv.fr/le-plan-ecole-numerique-rurale-12809</a:t>
            </a:r>
            <a:endParaRPr sz="900">
              <a:highlight>
                <a:srgbClr val="FFFFFF"/>
              </a:highlight>
              <a:latin typeface="Arial"/>
              <a:ea typeface="Arial"/>
              <a:cs typeface="Arial"/>
              <a:sym typeface="Arial"/>
            </a:endParaRPr>
          </a:p>
          <a:p>
            <a:pPr indent="0" lvl="0" marL="0" rtl="0" algn="l">
              <a:spcBef>
                <a:spcPts val="800"/>
              </a:spcBef>
              <a:spcAft>
                <a:spcPts val="0"/>
              </a:spcAft>
              <a:buNone/>
            </a:pPr>
            <a:r>
              <a:rPr b="1" lang="fr" sz="1500">
                <a:highlight>
                  <a:srgbClr val="FFFFFF"/>
                </a:highlight>
                <a:latin typeface="Arial"/>
                <a:ea typeface="Arial"/>
                <a:cs typeface="Arial"/>
                <a:sym typeface="Arial"/>
              </a:rPr>
              <a:t>106 Conventions ruralité signées entre 2017 et 2019</a:t>
            </a:r>
            <a:endParaRPr b="1" sz="1500">
              <a:highlight>
                <a:srgbClr val="FFFFFF"/>
              </a:highlight>
              <a:latin typeface="Arial"/>
              <a:ea typeface="Arial"/>
              <a:cs typeface="Arial"/>
              <a:sym typeface="Arial"/>
            </a:endParaRPr>
          </a:p>
          <a:p>
            <a:pPr indent="0" lvl="0" marL="0" rtl="0" algn="l">
              <a:spcBef>
                <a:spcPts val="800"/>
              </a:spcBef>
              <a:spcAft>
                <a:spcPts val="0"/>
              </a:spcAft>
              <a:buNone/>
            </a:pPr>
            <a:r>
              <a:rPr b="1" lang="fr" sz="1500">
                <a:highlight>
                  <a:srgbClr val="FFFFFF"/>
                </a:highlight>
                <a:latin typeface="Arial"/>
                <a:ea typeface="Arial"/>
                <a:cs typeface="Arial"/>
                <a:sym typeface="Arial"/>
              </a:rPr>
              <a:t>En 2017-2019, le plan “Écoles numériques innovantes et ruralité” (ENIR) : </a:t>
            </a:r>
            <a:r>
              <a:rPr lang="fr" sz="1500">
                <a:highlight>
                  <a:srgbClr val="FFFFFF"/>
                </a:highlight>
                <a:latin typeface="Arial"/>
                <a:ea typeface="Arial"/>
                <a:cs typeface="Arial"/>
                <a:sym typeface="Arial"/>
              </a:rPr>
              <a:t>50 M d’€  subventionnés par l’Etat (dont 5 M€ maximum pour 2017). 50% du coût global des projets retenus, avec un plafond de 7000€ par école rurale.</a:t>
            </a:r>
            <a:endParaRPr sz="1500">
              <a:highlight>
                <a:srgbClr val="FFFFFF"/>
              </a:highlight>
              <a:latin typeface="Arial"/>
              <a:ea typeface="Arial"/>
              <a:cs typeface="Arial"/>
              <a:sym typeface="Arial"/>
            </a:endParaRPr>
          </a:p>
          <a:p>
            <a:pPr indent="0" lvl="0" marL="0" rtl="0" algn="l">
              <a:lnSpc>
                <a:spcPct val="6818"/>
              </a:lnSpc>
              <a:spcBef>
                <a:spcPts val="1200"/>
              </a:spcBef>
              <a:spcAft>
                <a:spcPts val="0"/>
              </a:spcAft>
              <a:buClr>
                <a:schemeClr val="dk1"/>
              </a:buClr>
              <a:buSzPts val="1100"/>
              <a:buFont typeface="Arial"/>
              <a:buNone/>
            </a:pPr>
            <a:r>
              <a:t/>
            </a:r>
            <a:endParaRPr sz="1500">
              <a:highlight>
                <a:srgbClr val="FFFFFF"/>
              </a:highlight>
              <a:latin typeface="Arial"/>
              <a:ea typeface="Arial"/>
              <a:cs typeface="Arial"/>
              <a:sym typeface="Arial"/>
            </a:endParaRPr>
          </a:p>
          <a:p>
            <a:pPr indent="0" lvl="0" marL="0" rtl="0" algn="l">
              <a:spcBef>
                <a:spcPts val="800"/>
              </a:spcBef>
              <a:spcAft>
                <a:spcPts val="0"/>
              </a:spcAft>
              <a:buNone/>
            </a:pPr>
            <a:r>
              <a:t/>
            </a:r>
            <a:endParaRPr b="1" sz="1500">
              <a:highlight>
                <a:srgbClr val="FFFFFF"/>
              </a:highlight>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200">
              <a:solidFill>
                <a:srgbClr val="171717"/>
              </a:solidFill>
              <a:highlight>
                <a:srgbClr val="FFFFFF"/>
              </a:highlight>
              <a:latin typeface="Montserrat"/>
              <a:ea typeface="Montserrat"/>
              <a:cs typeface="Montserrat"/>
              <a:sym typeface="Montserrat"/>
            </a:endParaRPr>
          </a:p>
          <a:p>
            <a:pPr indent="0" lvl="0" marL="0" rtl="0" algn="l">
              <a:lnSpc>
                <a:spcPct val="115000"/>
              </a:lnSpc>
              <a:spcBef>
                <a:spcPts val="60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800"/>
              </a:spcBef>
              <a:spcAft>
                <a:spcPts val="0"/>
              </a:spcAft>
              <a:buNone/>
            </a:pPr>
            <a:r>
              <a:t/>
            </a:r>
            <a:endParaRPr sz="1500">
              <a:solidFill>
                <a:srgbClr val="171717"/>
              </a:solidFill>
              <a:highlight>
                <a:srgbClr val="FFFFFF"/>
              </a:highlight>
              <a:latin typeface="Montserrat"/>
              <a:ea typeface="Montserrat"/>
              <a:cs typeface="Montserrat"/>
              <a:sym typeface="Montserrat"/>
            </a:endParaRPr>
          </a:p>
        </p:txBody>
      </p:sp>
      <p:sp>
        <p:nvSpPr>
          <p:cNvPr id="146" name="Google Shape;146;p20"/>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fr"/>
              <a:t>‹#›</a:t>
            </a:fld>
            <a:endParaRPr/>
          </a:p>
        </p:txBody>
      </p:sp>
      <p:sp>
        <p:nvSpPr>
          <p:cNvPr id="147" name="Google Shape;147;p20"/>
          <p:cNvSpPr/>
          <p:nvPr/>
        </p:nvSpPr>
        <p:spPr>
          <a:xfrm>
            <a:off x="215400" y="176875"/>
            <a:ext cx="8713200" cy="4890300"/>
          </a:xfrm>
          <a:prstGeom prst="roundRect">
            <a:avLst>
              <a:gd fmla="val 16667" name="adj"/>
            </a:avLst>
          </a:prstGeom>
          <a:no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1"/>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fr"/>
              <a:t>Les nouveaux plans “École numérique rurale”</a:t>
            </a:r>
            <a:endParaRPr/>
          </a:p>
        </p:txBody>
      </p:sp>
      <p:sp>
        <p:nvSpPr>
          <p:cNvPr id="153" name="Google Shape;153;p21"/>
          <p:cNvSpPr txBox="1"/>
          <p:nvPr>
            <p:ph idx="1" type="body"/>
          </p:nvPr>
        </p:nvSpPr>
        <p:spPr>
          <a:xfrm>
            <a:off x="732500" y="1268050"/>
            <a:ext cx="79773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b="1" lang="fr" sz="1500">
                <a:highlight>
                  <a:srgbClr val="FFFFFF"/>
                </a:highlight>
                <a:latin typeface="Arial"/>
                <a:ea typeface="Arial"/>
                <a:cs typeface="Arial"/>
                <a:sym typeface="Arial"/>
              </a:rPr>
              <a:t>En 2019, l</a:t>
            </a:r>
            <a:r>
              <a:rPr b="1" lang="fr" sz="1500">
                <a:highlight>
                  <a:srgbClr val="FFFFFF"/>
                </a:highlight>
                <a:latin typeface="Arial"/>
                <a:ea typeface="Arial"/>
                <a:cs typeface="Arial"/>
                <a:sym typeface="Arial"/>
              </a:rPr>
              <a:t>e plan “Écoles numériques innovantes et ruralité” (ENIR) </a:t>
            </a:r>
            <a:r>
              <a:rPr lang="fr" sz="1500">
                <a:highlight>
                  <a:srgbClr val="FFFFFF"/>
                </a:highlight>
                <a:latin typeface="Arial"/>
                <a:ea typeface="Arial"/>
                <a:cs typeface="Arial"/>
                <a:sym typeface="Arial"/>
              </a:rPr>
              <a:t>a permis l’équipement de</a:t>
            </a:r>
            <a:r>
              <a:rPr lang="fr" sz="1400">
                <a:solidFill>
                  <a:srgbClr val="171717"/>
                </a:solidFill>
                <a:highlight>
                  <a:srgbClr val="FFFFFF"/>
                </a:highlight>
                <a:latin typeface="Montserrat"/>
                <a:ea typeface="Montserrat"/>
                <a:cs typeface="Montserrat"/>
                <a:sym typeface="Montserrat"/>
              </a:rPr>
              <a:t> 3.791 écoles et 3.570 communes  : </a:t>
            </a:r>
            <a:r>
              <a:rPr b="1" lang="fr" sz="1400">
                <a:solidFill>
                  <a:srgbClr val="171717"/>
                </a:solidFill>
                <a:highlight>
                  <a:srgbClr val="FFFFFF"/>
                </a:highlight>
                <a:latin typeface="Montserrat"/>
                <a:ea typeface="Montserrat"/>
                <a:cs typeface="Montserrat"/>
                <a:sym typeface="Montserrat"/>
              </a:rPr>
              <a:t>à peine 20% des écoles rurales</a:t>
            </a:r>
            <a:endParaRPr b="1" sz="1400">
              <a:solidFill>
                <a:srgbClr val="171717"/>
              </a:solidFill>
              <a:highlight>
                <a:srgbClr val="FFFFFF"/>
              </a:highlight>
              <a:latin typeface="Montserrat"/>
              <a:ea typeface="Montserrat"/>
              <a:cs typeface="Montserrat"/>
              <a:sym typeface="Montserrat"/>
            </a:endParaRPr>
          </a:p>
          <a:p>
            <a:pPr indent="0" lvl="0" marL="0" rtl="0" algn="l">
              <a:spcBef>
                <a:spcPts val="800"/>
              </a:spcBef>
              <a:spcAft>
                <a:spcPts val="0"/>
              </a:spcAft>
              <a:buNone/>
            </a:pPr>
            <a:r>
              <a:rPr lang="fr" sz="1200">
                <a:solidFill>
                  <a:srgbClr val="171717"/>
                </a:solidFill>
                <a:highlight>
                  <a:srgbClr val="FFFFFF"/>
                </a:highlight>
                <a:latin typeface="Montserrat"/>
                <a:ea typeface="Montserrat"/>
                <a:cs typeface="Montserrat"/>
                <a:sym typeface="Montserrat"/>
              </a:rPr>
              <a:t>"Quatre décennies de décentralisation ont produit un paysage très hétérogène pour ce qui concerne le numérique éducatif à l’école primaire, avec un foisonnement d’initiatives locales </a:t>
            </a:r>
            <a:r>
              <a:rPr b="1" lang="fr" sz="1200">
                <a:solidFill>
                  <a:srgbClr val="171717"/>
                </a:solidFill>
                <a:highlight>
                  <a:srgbClr val="FFFFFF"/>
                </a:highlight>
                <a:latin typeface="Montserrat"/>
                <a:ea typeface="Montserrat"/>
                <a:cs typeface="Montserrat"/>
                <a:sym typeface="Montserrat"/>
              </a:rPr>
              <a:t>sans régulation nationale.</a:t>
            </a:r>
            <a:r>
              <a:rPr lang="fr" sz="1200">
                <a:solidFill>
                  <a:srgbClr val="171717"/>
                </a:solidFill>
                <a:highlight>
                  <a:srgbClr val="FFFFFF"/>
                </a:highlight>
                <a:latin typeface="Montserrat"/>
                <a:ea typeface="Montserrat"/>
                <a:cs typeface="Montserrat"/>
                <a:sym typeface="Montserrat"/>
              </a:rPr>
              <a:t>" </a:t>
            </a:r>
            <a:r>
              <a:rPr lang="fr" sz="1200" u="sng">
                <a:solidFill>
                  <a:schemeClr val="hlink"/>
                </a:solidFill>
                <a:highlight>
                  <a:srgbClr val="FFFFFF"/>
                </a:highlight>
                <a:latin typeface="Montserrat"/>
                <a:ea typeface="Montserrat"/>
                <a:cs typeface="Montserrat"/>
                <a:sym typeface="Montserrat"/>
                <a:hlinkClick r:id="rId3"/>
              </a:rPr>
              <a:t>https://hal.archives-ouvertes.fr/hal-02314186/document</a:t>
            </a:r>
            <a:endParaRPr sz="1200">
              <a:solidFill>
                <a:srgbClr val="171717"/>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200">
              <a:solidFill>
                <a:srgbClr val="171717"/>
              </a:solidFill>
              <a:highlight>
                <a:srgbClr val="FFFFFF"/>
              </a:highlight>
              <a:latin typeface="Montserrat"/>
              <a:ea typeface="Montserrat"/>
              <a:cs typeface="Montserrat"/>
              <a:sym typeface="Montserrat"/>
            </a:endParaRPr>
          </a:p>
          <a:p>
            <a:pPr indent="0" lvl="0" marL="0" rtl="0" algn="l">
              <a:lnSpc>
                <a:spcPct val="115000"/>
              </a:lnSpc>
              <a:spcBef>
                <a:spcPts val="600"/>
              </a:spcBef>
              <a:spcAft>
                <a:spcPts val="0"/>
              </a:spcAft>
              <a:buClr>
                <a:schemeClr val="dk1"/>
              </a:buClr>
              <a:buSzPts val="1100"/>
              <a:buFont typeface="Arial"/>
              <a:buNone/>
            </a:pPr>
            <a:r>
              <a:rPr b="1" lang="fr" sz="1500">
                <a:solidFill>
                  <a:srgbClr val="171717"/>
                </a:solidFill>
                <a:highlight>
                  <a:srgbClr val="FFFFFF"/>
                </a:highlight>
                <a:latin typeface="Montserrat"/>
                <a:ea typeface="Montserrat"/>
                <a:cs typeface="Montserrat"/>
                <a:sym typeface="Montserrat"/>
              </a:rPr>
              <a:t>En 2020</a:t>
            </a:r>
            <a:r>
              <a:rPr lang="fr" sz="1500">
                <a:solidFill>
                  <a:srgbClr val="171717"/>
                </a:solidFill>
                <a:highlight>
                  <a:srgbClr val="FFFFFF"/>
                </a:highlight>
                <a:latin typeface="Montserrat"/>
                <a:ea typeface="Montserrat"/>
                <a:cs typeface="Montserrat"/>
                <a:sym typeface="Montserrat"/>
              </a:rPr>
              <a:t> : </a:t>
            </a:r>
            <a:r>
              <a:rPr lang="fr" sz="1500">
                <a:solidFill>
                  <a:srgbClr val="171717"/>
                </a:solidFill>
                <a:highlight>
                  <a:srgbClr val="FFFFFF"/>
                </a:highlight>
                <a:latin typeface="Montserrat"/>
                <a:ea typeface="Montserrat"/>
                <a:cs typeface="Montserrat"/>
                <a:sym typeface="Montserrat"/>
              </a:rPr>
              <a:t>Un nouvel appel à projets</a:t>
            </a:r>
            <a:r>
              <a:rPr b="1" lang="fr" sz="1500">
                <a:solidFill>
                  <a:srgbClr val="171717"/>
                </a:solidFill>
                <a:highlight>
                  <a:srgbClr val="FFFFFF"/>
                </a:highlight>
                <a:latin typeface="Montserrat"/>
                <a:ea typeface="Montserrat"/>
                <a:cs typeface="Montserrat"/>
                <a:sym typeface="Montserrat"/>
              </a:rPr>
              <a:t> "Label écoles numériques 2020"</a:t>
            </a:r>
            <a:endParaRPr sz="1500">
              <a:solidFill>
                <a:srgbClr val="171717"/>
              </a:solidFill>
              <a:highlight>
                <a:srgbClr val="FFFFFF"/>
              </a:highlight>
              <a:latin typeface="Montserrat"/>
              <a:ea typeface="Montserrat"/>
              <a:cs typeface="Montserrat"/>
              <a:sym typeface="Montserrat"/>
            </a:endParaRPr>
          </a:p>
          <a:p>
            <a:pPr indent="0" lvl="0" marL="0" rtl="0" algn="l">
              <a:lnSpc>
                <a:spcPct val="115000"/>
              </a:lnSpc>
              <a:spcBef>
                <a:spcPts val="600"/>
              </a:spcBef>
              <a:spcAft>
                <a:spcPts val="0"/>
              </a:spcAft>
              <a:buClr>
                <a:schemeClr val="dk1"/>
              </a:buClr>
              <a:buSzPts val="1100"/>
              <a:buFont typeface="Arial"/>
              <a:buNone/>
            </a:pPr>
            <a:r>
              <a:rPr lang="fr" sz="1400">
                <a:solidFill>
                  <a:srgbClr val="171717"/>
                </a:solidFill>
                <a:highlight>
                  <a:srgbClr val="FFFFFF"/>
                </a:highlight>
                <a:latin typeface="Montserrat"/>
                <a:ea typeface="Montserrat"/>
                <a:cs typeface="Montserrat"/>
                <a:sym typeface="Montserrat"/>
              </a:rPr>
              <a:t>Destiné aux </a:t>
            </a:r>
            <a:r>
              <a:rPr b="1" lang="fr" sz="1400">
                <a:solidFill>
                  <a:srgbClr val="171717"/>
                </a:solidFill>
                <a:highlight>
                  <a:srgbClr val="FFFFFF"/>
                </a:highlight>
                <a:latin typeface="Montserrat"/>
                <a:ea typeface="Montserrat"/>
                <a:cs typeface="Montserrat"/>
                <a:sym typeface="Montserrat"/>
              </a:rPr>
              <a:t>c</a:t>
            </a:r>
            <a:r>
              <a:rPr b="1" lang="fr" sz="1400">
                <a:solidFill>
                  <a:srgbClr val="171717"/>
                </a:solidFill>
                <a:highlight>
                  <a:srgbClr val="FFFFFF"/>
                </a:highlight>
                <a:latin typeface="Montserrat"/>
                <a:ea typeface="Montserrat"/>
                <a:cs typeface="Montserrat"/>
                <a:sym typeface="Montserrat"/>
              </a:rPr>
              <a:t>ommunes rurales</a:t>
            </a:r>
            <a:r>
              <a:rPr lang="fr" sz="1400">
                <a:solidFill>
                  <a:srgbClr val="171717"/>
                </a:solidFill>
                <a:highlight>
                  <a:srgbClr val="FFFFFF"/>
                </a:highlight>
                <a:latin typeface="Montserrat"/>
                <a:ea typeface="Montserrat"/>
                <a:cs typeface="Montserrat"/>
                <a:sym typeface="Montserrat"/>
              </a:rPr>
              <a:t> de moins de 3.500 habitants : soutenir les initiatives innovantes dans le domaine du numérique pédagogique</a:t>
            </a:r>
            <a:r>
              <a:rPr lang="fr" sz="1400">
                <a:solidFill>
                  <a:srgbClr val="171717"/>
                </a:solidFill>
                <a:highlight>
                  <a:srgbClr val="FFFFFF"/>
                </a:highlight>
                <a:latin typeface="Montserrat"/>
                <a:ea typeface="Montserrat"/>
                <a:cs typeface="Montserrat"/>
                <a:sym typeface="Montserrat"/>
              </a:rPr>
              <a:t>. </a:t>
            </a:r>
            <a:r>
              <a:rPr lang="fr" sz="1400">
                <a:solidFill>
                  <a:srgbClr val="000000"/>
                </a:solidFill>
                <a:highlight>
                  <a:srgbClr val="FFFFFF"/>
                </a:highlight>
                <a:latin typeface="Montserrat"/>
                <a:ea typeface="Montserrat"/>
                <a:cs typeface="Montserrat"/>
                <a:sym typeface="Montserrat"/>
              </a:rPr>
              <a:t>Doté de </a:t>
            </a:r>
            <a:r>
              <a:rPr b="1" lang="fr" sz="1400">
                <a:solidFill>
                  <a:srgbClr val="000000"/>
                </a:solidFill>
                <a:highlight>
                  <a:srgbClr val="FFFFFF"/>
                </a:highlight>
                <a:latin typeface="Montserrat"/>
                <a:ea typeface="Montserrat"/>
                <a:cs typeface="Montserrat"/>
                <a:sym typeface="Montserrat"/>
              </a:rPr>
              <a:t>15 millions d'euros.</a:t>
            </a:r>
            <a:endParaRPr b="1" sz="1400">
              <a:solidFill>
                <a:srgbClr val="000000"/>
              </a:solidFill>
              <a:highlight>
                <a:srgbClr val="FFFFFF"/>
              </a:highlight>
              <a:latin typeface="Montserrat"/>
              <a:ea typeface="Montserrat"/>
              <a:cs typeface="Montserrat"/>
              <a:sym typeface="Montserrat"/>
            </a:endParaRPr>
          </a:p>
          <a:p>
            <a:pPr indent="0" lvl="0" marL="0" rtl="0" algn="l">
              <a:lnSpc>
                <a:spcPct val="115000"/>
              </a:lnSpc>
              <a:spcBef>
                <a:spcPts val="400"/>
              </a:spcBef>
              <a:spcAft>
                <a:spcPts val="0"/>
              </a:spcAft>
              <a:buClr>
                <a:schemeClr val="dk1"/>
              </a:buClr>
              <a:buSzPts val="1100"/>
              <a:buFont typeface="Arial"/>
              <a:buNone/>
            </a:pPr>
            <a:r>
              <a:rPr b="1" lang="fr" sz="1400">
                <a:solidFill>
                  <a:srgbClr val="171717"/>
                </a:solidFill>
                <a:highlight>
                  <a:schemeClr val="lt1"/>
                </a:highlight>
                <a:latin typeface="Montserrat"/>
                <a:ea typeface="Montserrat"/>
                <a:cs typeface="Montserrat"/>
                <a:sym typeface="Montserrat"/>
              </a:rPr>
              <a:t>En 2021 : Plan de relance continuité pédagogique - </a:t>
            </a:r>
            <a:r>
              <a:rPr lang="fr" sz="1400">
                <a:solidFill>
                  <a:srgbClr val="171717"/>
                </a:solidFill>
                <a:highlight>
                  <a:schemeClr val="lt1"/>
                </a:highlight>
                <a:latin typeface="Montserrat"/>
                <a:ea typeface="Montserrat"/>
                <a:cs typeface="Montserrat"/>
                <a:sym typeface="Montserrat"/>
              </a:rPr>
              <a:t>Appel à projet pour un </a:t>
            </a:r>
            <a:r>
              <a:rPr lang="fr" sz="1400" u="sng">
                <a:solidFill>
                  <a:srgbClr val="171717"/>
                </a:solidFill>
                <a:highlight>
                  <a:schemeClr val="lt1"/>
                </a:highlight>
                <a:latin typeface="Montserrat"/>
                <a:ea typeface="Montserrat"/>
                <a:cs typeface="Montserrat"/>
                <a:sym typeface="Montserrat"/>
              </a:rPr>
              <a:t>socle numérique</a:t>
            </a:r>
            <a:r>
              <a:rPr lang="fr" sz="1400">
                <a:solidFill>
                  <a:srgbClr val="171717"/>
                </a:solidFill>
                <a:highlight>
                  <a:schemeClr val="lt1"/>
                </a:highlight>
                <a:latin typeface="Montserrat"/>
                <a:ea typeface="Montserrat"/>
                <a:cs typeface="Montserrat"/>
                <a:sym typeface="Montserrat"/>
              </a:rPr>
              <a:t> dans les écoles élémentaires. Doté de</a:t>
            </a:r>
            <a:r>
              <a:rPr b="1" lang="fr" sz="1400">
                <a:solidFill>
                  <a:srgbClr val="171717"/>
                </a:solidFill>
                <a:highlight>
                  <a:schemeClr val="lt1"/>
                </a:highlight>
                <a:latin typeface="Montserrat"/>
                <a:ea typeface="Montserrat"/>
                <a:cs typeface="Montserrat"/>
                <a:sym typeface="Montserrat"/>
              </a:rPr>
              <a:t> 105 millions d’euros.</a:t>
            </a:r>
            <a:r>
              <a:rPr lang="fr" sz="1400">
                <a:solidFill>
                  <a:srgbClr val="171717"/>
                </a:solidFill>
                <a:highlight>
                  <a:schemeClr val="lt1"/>
                </a:highlight>
                <a:latin typeface="Montserrat"/>
                <a:ea typeface="Montserrat"/>
                <a:cs typeface="Montserrat"/>
                <a:sym typeface="Montserrat"/>
              </a:rPr>
              <a:t> Soutenir la transformation numérique : Équipement, ressources, accompagnement. </a:t>
            </a:r>
            <a:endParaRPr sz="1400">
              <a:solidFill>
                <a:srgbClr val="171717"/>
              </a:solidFill>
              <a:highlight>
                <a:srgbClr val="FFFFFF"/>
              </a:highlight>
              <a:latin typeface="Montserrat"/>
              <a:ea typeface="Montserrat"/>
              <a:cs typeface="Montserrat"/>
              <a:sym typeface="Montserrat"/>
            </a:endParaRPr>
          </a:p>
          <a:p>
            <a:pPr indent="0" lvl="0" marL="0" rtl="0" algn="l">
              <a:lnSpc>
                <a:spcPct val="115000"/>
              </a:lnSpc>
              <a:spcBef>
                <a:spcPts val="400"/>
              </a:spcBef>
              <a:spcAft>
                <a:spcPts val="400"/>
              </a:spcAft>
              <a:buClr>
                <a:schemeClr val="dk1"/>
              </a:buClr>
              <a:buSzPts val="1100"/>
              <a:buFont typeface="Arial"/>
              <a:buNone/>
            </a:pPr>
            <a:r>
              <a:rPr lang="fr" sz="1400">
                <a:highlight>
                  <a:srgbClr val="FFFFFF"/>
                </a:highlight>
                <a:latin typeface="Montserrat"/>
                <a:ea typeface="Montserrat"/>
                <a:cs typeface="Montserrat"/>
                <a:sym typeface="Montserrat"/>
              </a:rPr>
              <a:t>Un</a:t>
            </a:r>
            <a:r>
              <a:rPr b="1" lang="fr" sz="1400">
                <a:highlight>
                  <a:srgbClr val="FFFFFF"/>
                </a:highlight>
                <a:latin typeface="Montserrat"/>
                <a:ea typeface="Montserrat"/>
                <a:cs typeface="Montserrat"/>
                <a:sym typeface="Montserrat"/>
              </a:rPr>
              <a:t> “socle numérique de base” </a:t>
            </a:r>
            <a:r>
              <a:rPr lang="fr" sz="1400">
                <a:highlight>
                  <a:srgbClr val="FFFFFF"/>
                </a:highlight>
                <a:latin typeface="Montserrat"/>
                <a:ea typeface="Montserrat"/>
                <a:cs typeface="Montserrat"/>
                <a:sym typeface="Montserrat"/>
              </a:rPr>
              <a:t>en lien avec les collectivités était </a:t>
            </a:r>
            <a:r>
              <a:rPr b="1" lang="fr" sz="1400">
                <a:highlight>
                  <a:srgbClr val="FFFFFF"/>
                </a:highlight>
                <a:latin typeface="Montserrat"/>
                <a:ea typeface="Montserrat"/>
                <a:cs typeface="Montserrat"/>
                <a:sym typeface="Montserrat"/>
              </a:rPr>
              <a:t>préconisé par la Cour des comptes </a:t>
            </a:r>
            <a:r>
              <a:rPr lang="fr" sz="1400">
                <a:highlight>
                  <a:srgbClr val="FFFFFF"/>
                </a:highlight>
                <a:latin typeface="Montserrat"/>
                <a:ea typeface="Montserrat"/>
                <a:cs typeface="Montserrat"/>
                <a:sym typeface="Montserrat"/>
              </a:rPr>
              <a:t>(rapport du 8 juillet 2019)</a:t>
            </a:r>
            <a:endParaRPr sz="1500">
              <a:solidFill>
                <a:srgbClr val="171717"/>
              </a:solidFill>
              <a:highlight>
                <a:srgbClr val="FFFFFF"/>
              </a:highlight>
              <a:latin typeface="Montserrat"/>
              <a:ea typeface="Montserrat"/>
              <a:cs typeface="Montserrat"/>
              <a:sym typeface="Montserrat"/>
            </a:endParaRPr>
          </a:p>
        </p:txBody>
      </p:sp>
      <p:sp>
        <p:nvSpPr>
          <p:cNvPr id="154" name="Google Shape;154;p21"/>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fr"/>
              <a:t>‹#›</a:t>
            </a:fld>
            <a:endParaRPr/>
          </a:p>
        </p:txBody>
      </p:sp>
      <p:sp>
        <p:nvSpPr>
          <p:cNvPr id="155" name="Google Shape;155;p21"/>
          <p:cNvSpPr/>
          <p:nvPr/>
        </p:nvSpPr>
        <p:spPr>
          <a:xfrm>
            <a:off x="215400" y="176875"/>
            <a:ext cx="8713200" cy="4890300"/>
          </a:xfrm>
          <a:prstGeom prst="roundRect">
            <a:avLst>
              <a:gd fmla="val 16667" name="adj"/>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