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1993" r:id="rId1"/>
    <p:sldMasterId id="2147492000" r:id="rId2"/>
  </p:sldMasterIdLst>
  <p:notesMasterIdLst>
    <p:notesMasterId r:id="rId8"/>
  </p:notesMasterIdLst>
  <p:handoutMasterIdLst>
    <p:handoutMasterId r:id="rId9"/>
  </p:handoutMasterIdLst>
  <p:sldIdLst>
    <p:sldId id="1319" r:id="rId3"/>
    <p:sldId id="1249" r:id="rId4"/>
    <p:sldId id="1315" r:id="rId5"/>
    <p:sldId id="1320" r:id="rId6"/>
    <p:sldId id="1321" r:id="rId7"/>
  </p:sldIdLst>
  <p:sldSz cx="9144000" cy="6858000" type="screen4x3"/>
  <p:notesSz cx="6797675" cy="9926638"/>
  <p:custDataLst>
    <p:tags r:id="rId10"/>
  </p:custDataLst>
  <p:defaultTextStyle>
    <a:defPPr>
      <a:defRPr lang="fr-FR"/>
    </a:defPPr>
    <a:lvl1pPr algn="l" rtl="0" fontAlgn="base">
      <a:spcBef>
        <a:spcPct val="0"/>
      </a:spcBef>
      <a:spcAft>
        <a:spcPct val="0"/>
      </a:spcAft>
      <a:defRPr sz="1300" kern="1200">
        <a:solidFill>
          <a:schemeClr val="tx1"/>
        </a:solidFill>
        <a:latin typeface="Arial" pitchFamily="34" charset="0"/>
        <a:ea typeface="+mn-ea"/>
        <a:cs typeface="Arial" pitchFamily="34" charset="0"/>
      </a:defRPr>
    </a:lvl1pPr>
    <a:lvl2pPr marL="446088" indent="-103188" algn="l" rtl="0" fontAlgn="base">
      <a:spcBef>
        <a:spcPct val="0"/>
      </a:spcBef>
      <a:spcAft>
        <a:spcPct val="0"/>
      </a:spcAft>
      <a:defRPr sz="1300" kern="1200">
        <a:solidFill>
          <a:schemeClr val="tx1"/>
        </a:solidFill>
        <a:latin typeface="Arial" pitchFamily="34" charset="0"/>
        <a:ea typeface="+mn-ea"/>
        <a:cs typeface="Arial" pitchFamily="34" charset="0"/>
      </a:defRPr>
    </a:lvl2pPr>
    <a:lvl3pPr marL="903288" indent="-219075" algn="l" rtl="0" fontAlgn="base">
      <a:spcBef>
        <a:spcPct val="0"/>
      </a:spcBef>
      <a:spcAft>
        <a:spcPct val="0"/>
      </a:spcAft>
      <a:defRPr sz="1300" kern="1200">
        <a:solidFill>
          <a:schemeClr val="tx1"/>
        </a:solidFill>
        <a:latin typeface="Arial" pitchFamily="34" charset="0"/>
        <a:ea typeface="+mn-ea"/>
        <a:cs typeface="Arial" pitchFamily="34" charset="0"/>
      </a:defRPr>
    </a:lvl3pPr>
    <a:lvl4pPr marL="1357313" indent="-333375" algn="l" rtl="0" fontAlgn="base">
      <a:spcBef>
        <a:spcPct val="0"/>
      </a:spcBef>
      <a:spcAft>
        <a:spcPct val="0"/>
      </a:spcAft>
      <a:defRPr sz="1300" kern="1200">
        <a:solidFill>
          <a:schemeClr val="tx1"/>
        </a:solidFill>
        <a:latin typeface="Arial" pitchFamily="34" charset="0"/>
        <a:ea typeface="+mn-ea"/>
        <a:cs typeface="Arial" pitchFamily="34" charset="0"/>
      </a:defRPr>
    </a:lvl4pPr>
    <a:lvl5pPr marL="1814513" indent="-449263" algn="l" rtl="0" fontAlgn="base">
      <a:spcBef>
        <a:spcPct val="0"/>
      </a:spcBef>
      <a:spcAft>
        <a:spcPct val="0"/>
      </a:spcAft>
      <a:defRPr sz="1300" kern="1200">
        <a:solidFill>
          <a:schemeClr val="tx1"/>
        </a:solidFill>
        <a:latin typeface="Arial" pitchFamily="34" charset="0"/>
        <a:ea typeface="+mn-ea"/>
        <a:cs typeface="Arial" pitchFamily="34" charset="0"/>
      </a:defRPr>
    </a:lvl5pPr>
    <a:lvl6pPr marL="2286000" algn="l" defTabSz="914400" rtl="0" eaLnBrk="1" latinLnBrk="0" hangingPunct="1">
      <a:defRPr sz="1300" kern="1200">
        <a:solidFill>
          <a:schemeClr val="tx1"/>
        </a:solidFill>
        <a:latin typeface="Arial" pitchFamily="34" charset="0"/>
        <a:ea typeface="+mn-ea"/>
        <a:cs typeface="Arial" pitchFamily="34" charset="0"/>
      </a:defRPr>
    </a:lvl6pPr>
    <a:lvl7pPr marL="2743200" algn="l" defTabSz="914400" rtl="0" eaLnBrk="1" latinLnBrk="0" hangingPunct="1">
      <a:defRPr sz="1300" kern="1200">
        <a:solidFill>
          <a:schemeClr val="tx1"/>
        </a:solidFill>
        <a:latin typeface="Arial" pitchFamily="34" charset="0"/>
        <a:ea typeface="+mn-ea"/>
        <a:cs typeface="Arial" pitchFamily="34" charset="0"/>
      </a:defRPr>
    </a:lvl7pPr>
    <a:lvl8pPr marL="3200400" algn="l" defTabSz="914400" rtl="0" eaLnBrk="1" latinLnBrk="0" hangingPunct="1">
      <a:defRPr sz="1300" kern="1200">
        <a:solidFill>
          <a:schemeClr val="tx1"/>
        </a:solidFill>
        <a:latin typeface="Arial" pitchFamily="34" charset="0"/>
        <a:ea typeface="+mn-ea"/>
        <a:cs typeface="Arial" pitchFamily="34" charset="0"/>
      </a:defRPr>
    </a:lvl8pPr>
    <a:lvl9pPr marL="3657600" algn="l" defTabSz="914400" rtl="0" eaLnBrk="1" latinLnBrk="0" hangingPunct="1">
      <a:defRPr sz="13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607">
          <p15:clr>
            <a:srgbClr val="A4A3A4"/>
          </p15:clr>
        </p15:guide>
        <p15:guide id="2" orient="horz" pos="1">
          <p15:clr>
            <a:srgbClr val="A4A3A4"/>
          </p15:clr>
        </p15:guide>
        <p15:guide id="3" pos="115">
          <p15:clr>
            <a:srgbClr val="A4A3A4"/>
          </p15:clr>
        </p15:guide>
        <p15:guide id="4" pos="2766">
          <p15:clr>
            <a:srgbClr val="A4A3A4"/>
          </p15:clr>
        </p15:guide>
        <p15:guide id="5" pos="3638">
          <p15:clr>
            <a:srgbClr val="A4A3A4"/>
          </p15:clr>
        </p15:guide>
        <p15:guide id="6" pos="2880">
          <p15:clr>
            <a:srgbClr val="A4A3A4"/>
          </p15:clr>
        </p15:guide>
        <p15:guide id="7" pos="1327">
          <p15:clr>
            <a:srgbClr val="A4A3A4"/>
          </p15:clr>
        </p15:guide>
        <p15:guide id="8" pos="5645">
          <p15:clr>
            <a:srgbClr val="A4A3A4"/>
          </p15:clr>
        </p15:guide>
        <p15:guide id="9" orient="horz" pos="910">
          <p15:clr>
            <a:srgbClr val="A4A3A4"/>
          </p15:clr>
        </p15:guide>
        <p15:guide id="10" pos="2009">
          <p15:clr>
            <a:srgbClr val="A4A3A4"/>
          </p15:clr>
        </p15:guide>
        <p15:guide id="11" pos="462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3127">
          <p15:clr>
            <a:srgbClr val="A4A3A4"/>
          </p15:clr>
        </p15:guide>
        <p15:guide id="4"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96B"/>
    <a:srgbClr val="F44234"/>
    <a:srgbClr val="558ED5"/>
    <a:srgbClr val="F9AC45"/>
    <a:srgbClr val="FF9900"/>
    <a:srgbClr val="E9EDF4"/>
    <a:srgbClr val="D0D8E8"/>
    <a:srgbClr val="FFFFFF"/>
    <a:srgbClr val="63BE7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1" autoAdjust="0"/>
    <p:restoredTop sz="90476" autoAdjust="0"/>
  </p:normalViewPr>
  <p:slideViewPr>
    <p:cSldViewPr snapToObjects="1" showGuides="1">
      <p:cViewPr varScale="1">
        <p:scale>
          <a:sx n="45" d="100"/>
          <a:sy n="45" d="100"/>
        </p:scale>
        <p:origin x="1176" y="176"/>
      </p:cViewPr>
      <p:guideLst>
        <p:guide orient="horz" pos="607"/>
        <p:guide orient="horz" pos="1"/>
        <p:guide pos="115"/>
        <p:guide pos="2766"/>
        <p:guide pos="3638"/>
        <p:guide pos="2880"/>
        <p:guide pos="1327"/>
        <p:guide pos="5645"/>
        <p:guide orient="horz" pos="910"/>
        <p:guide pos="2009"/>
        <p:guide pos="4622"/>
      </p:guideLst>
    </p:cSldViewPr>
  </p:slideViewPr>
  <p:outlineViewPr>
    <p:cViewPr>
      <p:scale>
        <a:sx n="33" d="100"/>
        <a:sy n="33" d="100"/>
      </p:scale>
      <p:origin x="0" y="2694"/>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varScale="1">
        <p:scale>
          <a:sx n="55" d="100"/>
          <a:sy n="55" d="100"/>
        </p:scale>
        <p:origin x="-2898" y="-102"/>
      </p:cViewPr>
      <p:guideLst>
        <p:guide orient="horz" pos="3024"/>
        <p:guide pos="2304"/>
        <p:guide orient="horz" pos="3127"/>
        <p:guide pos="2142"/>
      </p:guideLst>
    </p:cSldViewPr>
  </p:notesViewPr>
  <p:gridSpacing cx="60128" cy="6012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notesMaster" Target="notesMasters/notesMaster1.xml"/><Relationship Id="rId9" Type="http://schemas.openxmlformats.org/officeDocument/2006/relationships/handoutMaster" Target="handoutMasters/handoutMaster1.xml"/><Relationship Id="rId10"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BA4E2D-B419-497B-AD55-C1F9EDFA29E6}" type="doc">
      <dgm:prSet loTypeId="urn:microsoft.com/office/officeart/2005/8/layout/lProcess3" loCatId="process" qsTypeId="urn:microsoft.com/office/officeart/2005/8/quickstyle/3d2" qsCatId="3D" csTypeId="urn:microsoft.com/office/officeart/2005/8/colors/accent1_2" csCatId="accent1" phldr="1"/>
      <dgm:spPr/>
      <dgm:t>
        <a:bodyPr/>
        <a:lstStyle/>
        <a:p>
          <a:endParaRPr lang="fr-FR"/>
        </a:p>
      </dgm:t>
    </dgm:pt>
    <dgm:pt modelId="{7663F8C7-6912-44A9-B8EC-BDE57C1C062D}" type="pres">
      <dgm:prSet presAssocID="{B4BA4E2D-B419-497B-AD55-C1F9EDFA29E6}" presName="Name0" presStyleCnt="0">
        <dgm:presLayoutVars>
          <dgm:chPref val="3"/>
          <dgm:dir/>
          <dgm:animLvl val="lvl"/>
          <dgm:resizeHandles/>
        </dgm:presLayoutVars>
      </dgm:prSet>
      <dgm:spPr/>
      <dgm:t>
        <a:bodyPr/>
        <a:lstStyle/>
        <a:p>
          <a:endParaRPr lang="fr-FR"/>
        </a:p>
      </dgm:t>
    </dgm:pt>
  </dgm:ptLst>
  <dgm:cxnLst>
    <dgm:cxn modelId="{4D2CBB99-8135-48D6-8B72-55C94B848F5A}" type="presOf" srcId="{B4BA4E2D-B419-497B-AD55-C1F9EDFA29E6}" destId="{7663F8C7-6912-44A9-B8EC-BDE57C1C062D}"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0" y="20"/>
            <a:ext cx="2946400" cy="496889"/>
          </a:xfrm>
          <a:prstGeom prst="rect">
            <a:avLst/>
          </a:prstGeom>
          <a:noFill/>
          <a:ln w="9525">
            <a:noFill/>
            <a:miter lim="800000"/>
            <a:headEnd/>
            <a:tailEnd/>
          </a:ln>
        </p:spPr>
        <p:txBody>
          <a:bodyPr vert="horz" wrap="square" lIns="92835" tIns="46415" rIns="92835" bIns="46415" numCol="1" anchor="t" anchorCtr="0" compatLnSpc="1">
            <a:prstTxWarp prst="textNoShape">
              <a:avLst/>
            </a:prstTxWarp>
          </a:bodyPr>
          <a:lstStyle>
            <a:lvl1pPr defTabSz="623627">
              <a:defRPr>
                <a:latin typeface="Arial" charset="0"/>
                <a:cs typeface="Arial" charset="0"/>
              </a:defRPr>
            </a:lvl1pPr>
          </a:lstStyle>
          <a:p>
            <a:pPr>
              <a:defRPr/>
            </a:pPr>
            <a:endParaRPr lang="fr-FR" dirty="0"/>
          </a:p>
        </p:txBody>
      </p:sp>
      <p:sp>
        <p:nvSpPr>
          <p:cNvPr id="3" name="Date Placeholder 2"/>
          <p:cNvSpPr>
            <a:spLocks noGrp="1"/>
          </p:cNvSpPr>
          <p:nvPr>
            <p:ph type="dt" sz="quarter" idx="1"/>
          </p:nvPr>
        </p:nvSpPr>
        <p:spPr bwMode="auto">
          <a:xfrm>
            <a:off x="3851291" y="20"/>
            <a:ext cx="2944813" cy="496889"/>
          </a:xfrm>
          <a:prstGeom prst="rect">
            <a:avLst/>
          </a:prstGeom>
          <a:noFill/>
          <a:ln w="9525">
            <a:noFill/>
            <a:miter lim="800000"/>
            <a:headEnd/>
            <a:tailEnd/>
          </a:ln>
        </p:spPr>
        <p:txBody>
          <a:bodyPr vert="horz" wrap="square" lIns="92835" tIns="46415" rIns="92835" bIns="46415" numCol="1" anchor="t" anchorCtr="0" compatLnSpc="1">
            <a:prstTxWarp prst="textNoShape">
              <a:avLst/>
            </a:prstTxWarp>
          </a:bodyPr>
          <a:lstStyle>
            <a:lvl1pPr algn="r" defTabSz="623627">
              <a:defRPr>
                <a:latin typeface="Arial" charset="0"/>
                <a:cs typeface="Arial" charset="0"/>
              </a:defRPr>
            </a:lvl1pPr>
          </a:lstStyle>
          <a:p>
            <a:pPr>
              <a:defRPr/>
            </a:pPr>
            <a:fld id="{859620A6-9357-4ED4-AA47-4EAFA9E3F6D0}" type="datetimeFigureOut">
              <a:rPr lang="fr-FR"/>
              <a:pPr>
                <a:defRPr/>
              </a:pPr>
              <a:t>26/08/2019</a:t>
            </a:fld>
            <a:endParaRPr lang="fr-FR" dirty="0"/>
          </a:p>
        </p:txBody>
      </p:sp>
      <p:sp>
        <p:nvSpPr>
          <p:cNvPr id="4" name="Footer Placeholder 3"/>
          <p:cNvSpPr>
            <a:spLocks noGrp="1"/>
          </p:cNvSpPr>
          <p:nvPr>
            <p:ph type="ftr" sz="quarter" idx="2"/>
          </p:nvPr>
        </p:nvSpPr>
        <p:spPr bwMode="auto">
          <a:xfrm>
            <a:off x="10" y="9428186"/>
            <a:ext cx="2946400" cy="496888"/>
          </a:xfrm>
          <a:prstGeom prst="rect">
            <a:avLst/>
          </a:prstGeom>
          <a:noFill/>
          <a:ln w="9525">
            <a:noFill/>
            <a:miter lim="800000"/>
            <a:headEnd/>
            <a:tailEnd/>
          </a:ln>
        </p:spPr>
        <p:txBody>
          <a:bodyPr vert="horz" wrap="square" lIns="92835" tIns="46415" rIns="92835" bIns="46415" numCol="1" anchor="b" anchorCtr="0" compatLnSpc="1">
            <a:prstTxWarp prst="textNoShape">
              <a:avLst/>
            </a:prstTxWarp>
          </a:bodyPr>
          <a:lstStyle>
            <a:lvl1pPr defTabSz="623627">
              <a:defRPr>
                <a:latin typeface="Arial" charset="0"/>
                <a:cs typeface="Arial" charset="0"/>
              </a:defRPr>
            </a:lvl1pPr>
          </a:lstStyle>
          <a:p>
            <a:pPr>
              <a:defRPr/>
            </a:pPr>
            <a:endParaRPr lang="fr-FR" dirty="0"/>
          </a:p>
        </p:txBody>
      </p:sp>
      <p:sp>
        <p:nvSpPr>
          <p:cNvPr id="5" name="Slide Number Placeholder 4"/>
          <p:cNvSpPr>
            <a:spLocks noGrp="1"/>
          </p:cNvSpPr>
          <p:nvPr>
            <p:ph type="sldNum" sz="quarter" idx="3"/>
          </p:nvPr>
        </p:nvSpPr>
        <p:spPr bwMode="auto">
          <a:xfrm>
            <a:off x="3851291" y="9428186"/>
            <a:ext cx="2944813" cy="496888"/>
          </a:xfrm>
          <a:prstGeom prst="rect">
            <a:avLst/>
          </a:prstGeom>
          <a:noFill/>
          <a:ln w="9525">
            <a:noFill/>
            <a:miter lim="800000"/>
            <a:headEnd/>
            <a:tailEnd/>
          </a:ln>
        </p:spPr>
        <p:txBody>
          <a:bodyPr vert="horz" wrap="square" lIns="92835" tIns="46415" rIns="92835" bIns="46415" numCol="1" anchor="b" anchorCtr="0" compatLnSpc="1">
            <a:prstTxWarp prst="textNoShape">
              <a:avLst/>
            </a:prstTxWarp>
          </a:bodyPr>
          <a:lstStyle>
            <a:lvl1pPr algn="r" defTabSz="623627">
              <a:defRPr>
                <a:latin typeface="Arial" charset="0"/>
                <a:cs typeface="Arial" charset="0"/>
              </a:defRPr>
            </a:lvl1pPr>
          </a:lstStyle>
          <a:p>
            <a:pPr>
              <a:defRPr/>
            </a:pPr>
            <a:fld id="{86A2052B-C69F-4490-BA37-5A89B996CA87}" type="slidenum">
              <a:rPr lang="fr-FR"/>
              <a:pPr>
                <a:defRPr/>
              </a:pPr>
              <a:t>‹#›</a:t>
            </a:fld>
            <a:endParaRPr lang="fr-FR" dirty="0"/>
          </a:p>
        </p:txBody>
      </p:sp>
    </p:spTree>
    <p:extLst>
      <p:ext uri="{BB962C8B-B14F-4D97-AF65-F5344CB8AC3E}">
        <p14:creationId xmlns:p14="http://schemas.microsoft.com/office/powerpoint/2010/main" val="4266742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0" y="20"/>
            <a:ext cx="2946400" cy="496889"/>
          </a:xfrm>
          <a:prstGeom prst="rect">
            <a:avLst/>
          </a:prstGeom>
          <a:noFill/>
          <a:ln w="9525">
            <a:noFill/>
            <a:miter lim="800000"/>
            <a:headEnd/>
            <a:tailEnd/>
          </a:ln>
        </p:spPr>
        <p:txBody>
          <a:bodyPr vert="horz" wrap="square" lIns="92829" tIns="46413" rIns="92829" bIns="46413" numCol="1" anchor="t" anchorCtr="0" compatLnSpc="1">
            <a:prstTxWarp prst="textNoShape">
              <a:avLst/>
            </a:prstTxWarp>
          </a:bodyPr>
          <a:lstStyle>
            <a:lvl1pPr defTabSz="623627">
              <a:defRPr>
                <a:latin typeface="Arial" charset="0"/>
                <a:cs typeface="Arial" charset="0"/>
              </a:defRPr>
            </a:lvl1pPr>
          </a:lstStyle>
          <a:p>
            <a:pPr>
              <a:defRPr/>
            </a:pPr>
            <a:endParaRPr lang="fr-FR" dirty="0"/>
          </a:p>
        </p:txBody>
      </p:sp>
      <p:sp>
        <p:nvSpPr>
          <p:cNvPr id="18435" name="Rectangle 3"/>
          <p:cNvSpPr>
            <a:spLocks noGrp="1" noChangeArrowheads="1"/>
          </p:cNvSpPr>
          <p:nvPr>
            <p:ph type="dt" idx="1"/>
          </p:nvPr>
        </p:nvSpPr>
        <p:spPr bwMode="auto">
          <a:xfrm>
            <a:off x="3851291" y="20"/>
            <a:ext cx="2944813" cy="496889"/>
          </a:xfrm>
          <a:prstGeom prst="rect">
            <a:avLst/>
          </a:prstGeom>
          <a:noFill/>
          <a:ln w="9525">
            <a:noFill/>
            <a:miter lim="800000"/>
            <a:headEnd/>
            <a:tailEnd/>
          </a:ln>
        </p:spPr>
        <p:txBody>
          <a:bodyPr vert="horz" wrap="square" lIns="92829" tIns="46413" rIns="92829" bIns="46413" numCol="1" anchor="t" anchorCtr="0" compatLnSpc="1">
            <a:prstTxWarp prst="textNoShape">
              <a:avLst/>
            </a:prstTxWarp>
          </a:bodyPr>
          <a:lstStyle>
            <a:lvl1pPr algn="r" defTabSz="623627">
              <a:defRPr>
                <a:latin typeface="Arial" charset="0"/>
                <a:cs typeface="Arial" charset="0"/>
              </a:defRPr>
            </a:lvl1pPr>
          </a:lstStyle>
          <a:p>
            <a:pPr>
              <a:defRPr/>
            </a:pPr>
            <a:endParaRPr lang="fr-FR" dirty="0"/>
          </a:p>
        </p:txBody>
      </p:sp>
      <p:sp>
        <p:nvSpPr>
          <p:cNvPr id="43012" name="Rectangle 4"/>
          <p:cNvSpPr>
            <a:spLocks noGrp="1" noRot="1" noChangeAspect="1" noChangeArrowheads="1" noTextEdit="1"/>
          </p:cNvSpPr>
          <p:nvPr>
            <p:ph type="sldImg" idx="2"/>
          </p:nvPr>
        </p:nvSpPr>
        <p:spPr bwMode="auto">
          <a:xfrm>
            <a:off x="917575" y="744538"/>
            <a:ext cx="4962525" cy="37211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79463" y="4713297"/>
            <a:ext cx="5438775" cy="4468812"/>
          </a:xfrm>
          <a:prstGeom prst="rect">
            <a:avLst/>
          </a:prstGeom>
          <a:noFill/>
          <a:ln w="9525">
            <a:noFill/>
            <a:miter lim="800000"/>
            <a:headEnd/>
            <a:tailEnd/>
          </a:ln>
        </p:spPr>
        <p:txBody>
          <a:bodyPr vert="horz" wrap="square" lIns="92829" tIns="46413" rIns="92829" bIns="46413"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8438" name="Rectangle 6"/>
          <p:cNvSpPr>
            <a:spLocks noGrp="1" noChangeArrowheads="1"/>
          </p:cNvSpPr>
          <p:nvPr>
            <p:ph type="ftr" sz="quarter" idx="4"/>
          </p:nvPr>
        </p:nvSpPr>
        <p:spPr bwMode="auto">
          <a:xfrm>
            <a:off x="10" y="9428186"/>
            <a:ext cx="2946400" cy="496888"/>
          </a:xfrm>
          <a:prstGeom prst="rect">
            <a:avLst/>
          </a:prstGeom>
          <a:noFill/>
          <a:ln w="9525">
            <a:noFill/>
            <a:miter lim="800000"/>
            <a:headEnd/>
            <a:tailEnd/>
          </a:ln>
        </p:spPr>
        <p:txBody>
          <a:bodyPr vert="horz" wrap="square" lIns="92829" tIns="46413" rIns="92829" bIns="46413" numCol="1" anchor="b" anchorCtr="0" compatLnSpc="1">
            <a:prstTxWarp prst="textNoShape">
              <a:avLst/>
            </a:prstTxWarp>
          </a:bodyPr>
          <a:lstStyle>
            <a:lvl1pPr defTabSz="623627">
              <a:defRPr>
                <a:latin typeface="Arial" charset="0"/>
                <a:cs typeface="Arial" charset="0"/>
              </a:defRPr>
            </a:lvl1pPr>
          </a:lstStyle>
          <a:p>
            <a:pPr>
              <a:defRPr/>
            </a:pPr>
            <a:endParaRPr lang="fr-FR" dirty="0"/>
          </a:p>
        </p:txBody>
      </p:sp>
      <p:sp>
        <p:nvSpPr>
          <p:cNvPr id="18439" name="Rectangle 7"/>
          <p:cNvSpPr>
            <a:spLocks noGrp="1" noChangeArrowheads="1"/>
          </p:cNvSpPr>
          <p:nvPr>
            <p:ph type="sldNum" sz="quarter" idx="5"/>
          </p:nvPr>
        </p:nvSpPr>
        <p:spPr bwMode="auto">
          <a:xfrm>
            <a:off x="3851291" y="9428186"/>
            <a:ext cx="2944813" cy="496888"/>
          </a:xfrm>
          <a:prstGeom prst="rect">
            <a:avLst/>
          </a:prstGeom>
          <a:noFill/>
          <a:ln w="9525">
            <a:noFill/>
            <a:miter lim="800000"/>
            <a:headEnd/>
            <a:tailEnd/>
          </a:ln>
        </p:spPr>
        <p:txBody>
          <a:bodyPr vert="horz" wrap="square" lIns="92829" tIns="46413" rIns="92829" bIns="46413" numCol="1" anchor="b" anchorCtr="0" compatLnSpc="1">
            <a:prstTxWarp prst="textNoShape">
              <a:avLst/>
            </a:prstTxWarp>
          </a:bodyPr>
          <a:lstStyle>
            <a:lvl1pPr algn="r" defTabSz="623627">
              <a:defRPr>
                <a:latin typeface="Arial" charset="0"/>
                <a:cs typeface="Arial" charset="0"/>
              </a:defRPr>
            </a:lvl1pPr>
          </a:lstStyle>
          <a:p>
            <a:pPr>
              <a:defRPr/>
            </a:pPr>
            <a:fld id="{1B572EAB-9E05-463A-AE6A-D0E908AD01D9}" type="slidenum">
              <a:rPr lang="fr-FR"/>
              <a:pPr>
                <a:defRPr/>
              </a:pPr>
              <a:t>‹#›</a:t>
            </a:fld>
            <a:endParaRPr lang="fr-FR" dirty="0"/>
          </a:p>
        </p:txBody>
      </p:sp>
    </p:spTree>
    <p:extLst>
      <p:ext uri="{BB962C8B-B14F-4D97-AF65-F5344CB8AC3E}">
        <p14:creationId xmlns:p14="http://schemas.microsoft.com/office/powerpoint/2010/main" val="1006895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itchFamily="34" charset="0"/>
        <a:ea typeface="+mn-ea"/>
        <a:cs typeface="+mn-cs"/>
      </a:defRPr>
    </a:lvl1pPr>
    <a:lvl2pPr marL="446088" algn="l" rtl="0" eaLnBrk="0" fontAlgn="base" hangingPunct="0">
      <a:spcBef>
        <a:spcPct val="30000"/>
      </a:spcBef>
      <a:spcAft>
        <a:spcPct val="0"/>
      </a:spcAft>
      <a:defRPr sz="1100" kern="1200">
        <a:solidFill>
          <a:schemeClr val="tx1"/>
        </a:solidFill>
        <a:latin typeface="Arial" pitchFamily="34" charset="0"/>
        <a:ea typeface="+mn-ea"/>
        <a:cs typeface="+mn-cs"/>
      </a:defRPr>
    </a:lvl2pPr>
    <a:lvl3pPr marL="903288" algn="l" rtl="0" eaLnBrk="0" fontAlgn="base" hangingPunct="0">
      <a:spcBef>
        <a:spcPct val="30000"/>
      </a:spcBef>
      <a:spcAft>
        <a:spcPct val="0"/>
      </a:spcAft>
      <a:defRPr sz="1100" kern="1200">
        <a:solidFill>
          <a:schemeClr val="tx1"/>
        </a:solidFill>
        <a:latin typeface="Arial" pitchFamily="34" charset="0"/>
        <a:ea typeface="+mn-ea"/>
        <a:cs typeface="+mn-cs"/>
      </a:defRPr>
    </a:lvl3pPr>
    <a:lvl4pPr marL="1357313" algn="l" rtl="0" eaLnBrk="0" fontAlgn="base" hangingPunct="0">
      <a:spcBef>
        <a:spcPct val="30000"/>
      </a:spcBef>
      <a:spcAft>
        <a:spcPct val="0"/>
      </a:spcAft>
      <a:defRPr sz="1100" kern="1200">
        <a:solidFill>
          <a:schemeClr val="tx1"/>
        </a:solidFill>
        <a:latin typeface="Arial" pitchFamily="34" charset="0"/>
        <a:ea typeface="+mn-ea"/>
        <a:cs typeface="+mn-cs"/>
      </a:defRPr>
    </a:lvl4pPr>
    <a:lvl5pPr marL="1814513" algn="l" rtl="0" eaLnBrk="0" fontAlgn="base" hangingPunct="0">
      <a:spcBef>
        <a:spcPct val="30000"/>
      </a:spcBef>
      <a:spcAft>
        <a:spcPct val="0"/>
      </a:spcAft>
      <a:defRPr sz="1100" kern="1200">
        <a:solidFill>
          <a:schemeClr val="tx1"/>
        </a:solidFill>
        <a:latin typeface="Arial" pitchFamily="34" charset="0"/>
        <a:ea typeface="+mn-ea"/>
        <a:cs typeface="+mn-cs"/>
      </a:defRPr>
    </a:lvl5pPr>
    <a:lvl6pPr marL="2276956" algn="l" defTabSz="910776" rtl="0" eaLnBrk="1" latinLnBrk="0" hangingPunct="1">
      <a:defRPr sz="1100" kern="1200">
        <a:solidFill>
          <a:schemeClr val="tx1"/>
        </a:solidFill>
        <a:latin typeface="+mn-lt"/>
        <a:ea typeface="+mn-ea"/>
        <a:cs typeface="+mn-cs"/>
      </a:defRPr>
    </a:lvl6pPr>
    <a:lvl7pPr marL="2732346" algn="l" defTabSz="910776" rtl="0" eaLnBrk="1" latinLnBrk="0" hangingPunct="1">
      <a:defRPr sz="1100" kern="1200">
        <a:solidFill>
          <a:schemeClr val="tx1"/>
        </a:solidFill>
        <a:latin typeface="+mn-lt"/>
        <a:ea typeface="+mn-ea"/>
        <a:cs typeface="+mn-cs"/>
      </a:defRPr>
    </a:lvl7pPr>
    <a:lvl8pPr marL="3187735" algn="l" defTabSz="910776" rtl="0" eaLnBrk="1" latinLnBrk="0" hangingPunct="1">
      <a:defRPr sz="1100" kern="1200">
        <a:solidFill>
          <a:schemeClr val="tx1"/>
        </a:solidFill>
        <a:latin typeface="+mn-lt"/>
        <a:ea typeface="+mn-ea"/>
        <a:cs typeface="+mn-cs"/>
      </a:defRPr>
    </a:lvl8pPr>
    <a:lvl9pPr marL="3643126" algn="l" defTabSz="91077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Rappel historique pour évoquer la rapidité</a:t>
            </a:r>
            <a:r>
              <a:rPr lang="fr-FR" baseline="0" dirty="0" smtClean="0"/>
              <a:t> de notre mise en place, et notre jeunesse dans le monde de la FP.</a:t>
            </a:r>
          </a:p>
          <a:p>
            <a:endParaRPr lang="fr-FR" baseline="0" dirty="0" smtClean="0"/>
          </a:p>
          <a:p>
            <a:r>
              <a:rPr lang="fr-FR" b="1" dirty="0" smtClean="0"/>
              <a:t>Qu’est ce que le SMV?</a:t>
            </a:r>
          </a:p>
          <a:p>
            <a:pPr marL="171425" indent="-171425">
              <a:buFont typeface="Arial" panose="020B0604020202020204" pitchFamily="34" charset="0"/>
              <a:buChar char="•"/>
            </a:pPr>
            <a:r>
              <a:rPr lang="fr-FR" dirty="0" err="1" smtClean="0"/>
              <a:t>Expé</a:t>
            </a:r>
            <a:r>
              <a:rPr lang="fr-FR" dirty="0" smtClean="0"/>
              <a:t> sur le territoire métropolitain d’un dispositif militaire déployé OME: le SMA</a:t>
            </a:r>
          </a:p>
          <a:p>
            <a:pPr marL="171425" indent="-171425">
              <a:buFont typeface="Arial" panose="020B0604020202020204" pitchFamily="34" charset="0"/>
              <a:buChar char="•"/>
            </a:pPr>
            <a:r>
              <a:rPr lang="fr-FR" dirty="0" smtClean="0"/>
              <a:t>Dispositif voué à l’insertion professionnelle par la formation professionnelle</a:t>
            </a:r>
          </a:p>
          <a:p>
            <a:pPr marL="171425" indent="-171425">
              <a:buFont typeface="Arial" panose="020B0604020202020204" pitchFamily="34" charset="0"/>
              <a:buChar char="•"/>
            </a:pPr>
            <a:r>
              <a:rPr lang="fr-FR" dirty="0" err="1" smtClean="0"/>
              <a:t>Expé</a:t>
            </a:r>
            <a:r>
              <a:rPr lang="fr-FR" dirty="0" smtClean="0"/>
              <a:t>° initialement confiée à l’ADT</a:t>
            </a:r>
          </a:p>
          <a:p>
            <a:pPr marL="617445" lvl="1" indent="-171425">
              <a:buFont typeface="Arial" panose="020B0604020202020204" pitchFamily="34" charset="0"/>
              <a:buChar char="•"/>
            </a:pPr>
            <a:r>
              <a:rPr lang="fr-FR" dirty="0" smtClean="0"/>
              <a:t>Souci d’ancrage local pour répondre aux besoins spécifiques des territoires</a:t>
            </a:r>
          </a:p>
          <a:p>
            <a:pPr marL="617445" lvl="1" indent="-171425">
              <a:buFont typeface="Arial" panose="020B0604020202020204" pitchFamily="34" charset="0"/>
              <a:buChar char="•"/>
            </a:pPr>
            <a:r>
              <a:rPr lang="fr-FR" dirty="0" smtClean="0"/>
              <a:t>Souci de mobilisation des partenaires socio-économiques locaux</a:t>
            </a:r>
          </a:p>
          <a:p>
            <a:r>
              <a:rPr lang="fr-FR" baseline="0" dirty="0" smtClean="0"/>
              <a:t>SMV présent dans 5 régions sur 13</a:t>
            </a:r>
          </a:p>
          <a:p>
            <a:endParaRPr lang="fr-FR" dirty="0"/>
          </a:p>
        </p:txBody>
      </p:sp>
      <p:sp>
        <p:nvSpPr>
          <p:cNvPr id="4" name="Espace réservé du numéro de diapositive 3"/>
          <p:cNvSpPr>
            <a:spLocks noGrp="1"/>
          </p:cNvSpPr>
          <p:nvPr>
            <p:ph type="sldNum" sz="quarter" idx="10"/>
          </p:nvPr>
        </p:nvSpPr>
        <p:spPr/>
        <p:txBody>
          <a:bodyPr/>
          <a:lstStyle/>
          <a:p>
            <a:pPr>
              <a:defRPr/>
            </a:pPr>
            <a:fld id="{1B572EAB-9E05-463A-AE6A-D0E908AD01D9}" type="slidenum">
              <a:rPr lang="fr-FR" smtClean="0">
                <a:solidFill>
                  <a:prstClr val="black"/>
                </a:solidFill>
              </a:rPr>
              <a:pPr>
                <a:defRPr/>
              </a:pPr>
              <a:t>1</a:t>
            </a:fld>
            <a:endParaRPr lang="fr-FR" dirty="0">
              <a:solidFill>
                <a:prstClr val="black"/>
              </a:solidFill>
            </a:endParaRPr>
          </a:p>
        </p:txBody>
      </p:sp>
    </p:spTree>
    <p:extLst>
      <p:ext uri="{BB962C8B-B14F-4D97-AF65-F5344CB8AC3E}">
        <p14:creationId xmlns:p14="http://schemas.microsoft.com/office/powerpoint/2010/main" val="162200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46020" lvl="1"/>
            <a:r>
              <a:rPr lang="fr-FR" sz="900" dirty="0" smtClean="0"/>
              <a:t>Formation intensive qui demande l’acceptation</a:t>
            </a:r>
            <a:r>
              <a:rPr lang="fr-FR" sz="900" baseline="0" dirty="0" smtClean="0"/>
              <a:t> des règles de la vie militaire et l’adhésion à son statut.</a:t>
            </a:r>
          </a:p>
          <a:p>
            <a:pPr marL="446020" lvl="1"/>
            <a:r>
              <a:rPr lang="fr-FR" sz="900" baseline="0" dirty="0" smtClean="0"/>
              <a:t>C’est un cursus de formation particulier qui demande de faire des choix d’adultes:</a:t>
            </a:r>
          </a:p>
          <a:p>
            <a:pPr marL="617470" lvl="1" indent="-171450">
              <a:buFontTx/>
              <a:buChar char="-"/>
            </a:pPr>
            <a:r>
              <a:rPr lang="fr-FR" sz="900" baseline="0" dirty="0" smtClean="0"/>
              <a:t>Le premier étant l’engagement</a:t>
            </a:r>
          </a:p>
          <a:p>
            <a:pPr marL="617470" lvl="1" indent="-171450">
              <a:buFontTx/>
              <a:buChar char="-"/>
            </a:pPr>
            <a:r>
              <a:rPr lang="fr-FR" sz="900" baseline="0" dirty="0" smtClean="0"/>
              <a:t>Le second consiste à se prononcer sur un choix de métier</a:t>
            </a:r>
          </a:p>
          <a:p>
            <a:pPr marL="617470" lvl="1" indent="-171450">
              <a:buFontTx/>
              <a:buChar char="-"/>
            </a:pPr>
            <a:r>
              <a:rPr lang="fr-FR" sz="900" baseline="0" dirty="0" smtClean="0"/>
              <a:t>Le troisième est de s’impliquer dans la formation proposer, de dépasser ses limites, d’aller de l’avant</a:t>
            </a:r>
          </a:p>
          <a:p>
            <a:pPr marL="617470" lvl="1" indent="-171450">
              <a:buFontTx/>
              <a:buChar char="-"/>
            </a:pPr>
            <a:endParaRPr lang="fr-FR" sz="900" dirty="0"/>
          </a:p>
        </p:txBody>
      </p:sp>
      <p:sp>
        <p:nvSpPr>
          <p:cNvPr id="4" name="Espace réservé du numéro de diapositive 3"/>
          <p:cNvSpPr>
            <a:spLocks noGrp="1"/>
          </p:cNvSpPr>
          <p:nvPr>
            <p:ph type="sldNum" sz="quarter" idx="10"/>
          </p:nvPr>
        </p:nvSpPr>
        <p:spPr/>
        <p:txBody>
          <a:bodyPr/>
          <a:lstStyle/>
          <a:p>
            <a:pPr>
              <a:defRPr/>
            </a:pPr>
            <a:fld id="{1B572EAB-9E05-463A-AE6A-D0E908AD01D9}" type="slidenum">
              <a:rPr lang="fr-FR" smtClean="0"/>
              <a:pPr>
                <a:defRPr/>
              </a:pPr>
              <a:t>2</a:t>
            </a:fld>
            <a:endParaRPr lang="fr-FR" dirty="0"/>
          </a:p>
        </p:txBody>
      </p:sp>
    </p:spTree>
    <p:extLst>
      <p:ext uri="{BB962C8B-B14F-4D97-AF65-F5344CB8AC3E}">
        <p14:creationId xmlns:p14="http://schemas.microsoft.com/office/powerpoint/2010/main" val="138373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SMV</a:t>
            </a:r>
            <a:r>
              <a:rPr lang="fr-FR" baseline="0" dirty="0" smtClean="0"/>
              <a:t> est aujourd’hui l'Ultima ratio de la FP. Le jeune qui vient au SMV cherche ce qu’il n’a pas trouvé par ailleurs et notamment un cadre de vie clair, rassurant et structurant.</a:t>
            </a:r>
          </a:p>
          <a:p>
            <a:r>
              <a:rPr lang="fr-FR" baseline="0" dirty="0" smtClean="0"/>
              <a:t>Notre cible est la jeunesse en décrochage, scolaire et/ou social et nous recevons des cas compliqués, des parcours de vie cabossés et pour rester généraliste des personnes qui ont besoin d’un accompagnement de proximité.</a:t>
            </a:r>
          </a:p>
          <a:p>
            <a:r>
              <a:rPr lang="fr-FR" baseline="0" dirty="0" smtClean="0"/>
              <a:t>Le cursus de formation du SMV a été construit en ce sens:</a:t>
            </a:r>
          </a:p>
          <a:p>
            <a:r>
              <a:rPr lang="fr-FR" baseline="0" dirty="0" smtClean="0"/>
              <a:t>Recrutement :</a:t>
            </a:r>
          </a:p>
          <a:p>
            <a:r>
              <a:rPr lang="fr-FR" baseline="0" dirty="0" smtClean="0"/>
              <a:t>Regardés sur le plan sécuritaire</a:t>
            </a:r>
          </a:p>
          <a:p>
            <a:r>
              <a:rPr lang="fr-FR" baseline="0" dirty="0" smtClean="0"/>
              <a:t>Notre principal prescripteur aujourd’hui reste les missions locales et, de plus en plus le bouche à oreille avec les actions de communication et la promotion réalisée par les volontaires eux-mêmes.</a:t>
            </a:r>
          </a:p>
          <a:p>
            <a:r>
              <a:rPr lang="fr-FR" dirty="0" smtClean="0"/>
              <a:t>Notre parcours se divise en trois phases:</a:t>
            </a:r>
          </a:p>
          <a:p>
            <a:r>
              <a:rPr lang="fr-FR" dirty="0" smtClean="0"/>
              <a:t>FMI: </a:t>
            </a:r>
            <a:r>
              <a:rPr lang="fr-FR" b="1" dirty="0" smtClean="0"/>
              <a:t>apprentissage du</a:t>
            </a:r>
            <a:r>
              <a:rPr lang="fr-FR" b="1" baseline="0" dirty="0" smtClean="0"/>
              <a:t> savoir-être </a:t>
            </a:r>
            <a:r>
              <a:rPr lang="fr-FR" baseline="0" dirty="0" smtClean="0"/>
              <a:t>= vie en collectivité, rusticité, dépassement de soi = fierté retrouvée et croyance en ses capacités.</a:t>
            </a:r>
            <a:endParaRPr lang="fr-FR" dirty="0" smtClean="0"/>
          </a:p>
          <a:p>
            <a:r>
              <a:rPr lang="fr-FR" dirty="0" smtClean="0"/>
              <a:t>FC: </a:t>
            </a:r>
            <a:r>
              <a:rPr lang="fr-FR" b="1" dirty="0" smtClean="0"/>
              <a:t>apprentissage des compétences de base avec</a:t>
            </a:r>
            <a:r>
              <a:rPr lang="fr-FR" b="1" baseline="0" dirty="0" smtClean="0"/>
              <a:t> des enseignants</a:t>
            </a:r>
            <a:r>
              <a:rPr lang="fr-FR" baseline="0" dirty="0" smtClean="0"/>
              <a:t> de l’EN mis à disposition, passage du permis de conduire, le SST et le </a:t>
            </a:r>
            <a:r>
              <a:rPr lang="fr-FR" baseline="0" dirty="0" err="1" smtClean="0"/>
              <a:t>CLéA</a:t>
            </a:r>
            <a:r>
              <a:rPr lang="fr-FR" baseline="0" dirty="0" smtClean="0"/>
              <a:t>. La FC se fait avec une pédagogie spécifiquement adaptée aux besoins des volontaires.</a:t>
            </a:r>
            <a:endParaRPr lang="fr-FR" dirty="0" smtClean="0"/>
          </a:p>
          <a:p>
            <a:r>
              <a:rPr lang="fr-FR" dirty="0" smtClean="0"/>
              <a:t>FP: les formations</a:t>
            </a:r>
            <a:r>
              <a:rPr lang="fr-FR" baseline="0" dirty="0" smtClean="0"/>
              <a:t> pro sont déterminées en lien avec les acteurs locaux de l’emploi, les branches professionnelles et la région. Ces formations sont sur le modèle POEC / 400 heures max. </a:t>
            </a:r>
          </a:p>
          <a:p>
            <a:r>
              <a:rPr lang="fr-FR" baseline="0" dirty="0" smtClean="0"/>
              <a:t>Globalement nous recherchons l’employabilité des volontaires par une formation humaine, comportementale et technique. Il est important pour nous de poursuivre la formation comportementale sur la totalité du parcours du SMV et c’est pour cela que nous adaptons nos formations aux besoins individuels de chacun.</a:t>
            </a:r>
          </a:p>
          <a:p>
            <a:r>
              <a:rPr lang="fr-FR" dirty="0" smtClean="0"/>
              <a:t>Notre</a:t>
            </a:r>
            <a:r>
              <a:rPr lang="fr-FR" baseline="0" dirty="0" smtClean="0"/>
              <a:t> insertion sur les 2 premières promotion est de 74%.</a:t>
            </a:r>
            <a:endParaRPr lang="fr-FR" dirty="0"/>
          </a:p>
        </p:txBody>
      </p:sp>
      <p:sp>
        <p:nvSpPr>
          <p:cNvPr id="4" name="Espace réservé du numéro de diapositive 3"/>
          <p:cNvSpPr>
            <a:spLocks noGrp="1"/>
          </p:cNvSpPr>
          <p:nvPr>
            <p:ph type="sldNum" sz="quarter" idx="10"/>
          </p:nvPr>
        </p:nvSpPr>
        <p:spPr/>
        <p:txBody>
          <a:bodyPr/>
          <a:lstStyle/>
          <a:p>
            <a:pPr>
              <a:defRPr/>
            </a:pPr>
            <a:fld id="{1B572EAB-9E05-463A-AE6A-D0E908AD01D9}" type="slidenum">
              <a:rPr lang="fr-FR" smtClean="0">
                <a:solidFill>
                  <a:prstClr val="black"/>
                </a:solidFill>
              </a:rPr>
              <a:pPr>
                <a:defRPr/>
              </a:pPr>
              <a:t>3</a:t>
            </a:fld>
            <a:endParaRPr lang="fr-FR" dirty="0">
              <a:solidFill>
                <a:prstClr val="black"/>
              </a:solidFill>
            </a:endParaRPr>
          </a:p>
        </p:txBody>
      </p:sp>
    </p:spTree>
    <p:extLst>
      <p:ext uri="{BB962C8B-B14F-4D97-AF65-F5344CB8AC3E}">
        <p14:creationId xmlns:p14="http://schemas.microsoft.com/office/powerpoint/2010/main" val="212872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2.bin"/><Relationship Id="rId5" Type="http://schemas.openxmlformats.org/officeDocument/2006/relationships/image" Target="../media/image1.emf"/><Relationship Id="rId6" Type="http://schemas.openxmlformats.org/officeDocument/2006/relationships/image" Target="../media/image3.png"/><Relationship Id="rId7"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ge de titre">
    <p:spTree>
      <p:nvGrpSpPr>
        <p:cNvPr id="1" name=""/>
        <p:cNvGrpSpPr/>
        <p:nvPr/>
      </p:nvGrpSpPr>
      <p:grpSpPr>
        <a:xfrm>
          <a:off x="0" y="0"/>
          <a:ext cx="0" cy="0"/>
          <a:chOff x="0" y="0"/>
          <a:chExt cx="0" cy="0"/>
        </a:xfrm>
      </p:grpSpPr>
      <p:graphicFrame>
        <p:nvGraphicFramePr>
          <p:cNvPr id="3" name="Object 9"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84313"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Line 117"/>
          <p:cNvSpPr>
            <a:spLocks noChangeShapeType="1"/>
          </p:cNvSpPr>
          <p:nvPr userDrawn="1"/>
        </p:nvSpPr>
        <p:spPr bwMode="auto">
          <a:xfrm flipV="1">
            <a:off x="215900" y="847725"/>
            <a:ext cx="8712200" cy="0"/>
          </a:xfrm>
          <a:prstGeom prst="line">
            <a:avLst/>
          </a:prstGeom>
          <a:noFill/>
          <a:ln w="38100">
            <a:solidFill>
              <a:srgbClr val="244061"/>
            </a:solidFill>
            <a:round/>
            <a:headEnd/>
            <a:tailEnd/>
          </a:ln>
        </p:spPr>
        <p:txBody>
          <a:bodyPr wrap="none" lIns="91078" tIns="45540" rIns="91078" bIns="45540" anchor="ctr"/>
          <a:lstStyle/>
          <a:p>
            <a:pPr>
              <a:defRPr/>
            </a:pPr>
            <a:endParaRPr lang="en-US" dirty="0">
              <a:solidFill>
                <a:srgbClr val="000000"/>
              </a:solidFill>
            </a:endParaRPr>
          </a:p>
        </p:txBody>
      </p:sp>
      <p:sp>
        <p:nvSpPr>
          <p:cNvPr id="9" name="Rectangle 8"/>
          <p:cNvSpPr>
            <a:spLocks noChangeArrowheads="1"/>
          </p:cNvSpPr>
          <p:nvPr userDrawn="1"/>
        </p:nvSpPr>
        <p:spPr bwMode="auto">
          <a:xfrm>
            <a:off x="0" y="758825"/>
            <a:ext cx="9144000" cy="180975"/>
          </a:xfrm>
          <a:prstGeom prst="rect">
            <a:avLst/>
          </a:prstGeom>
          <a:solidFill>
            <a:schemeClr val="bg1"/>
          </a:solidFill>
          <a:ln w="9525" algn="ctr">
            <a:noFill/>
            <a:round/>
            <a:headEnd/>
            <a:tailEnd/>
          </a:ln>
        </p:spPr>
        <p:txBody>
          <a:bodyPr lIns="67250" tIns="34972" rIns="67250" bIns="34972" anchor="ctr">
            <a:spAutoFit/>
          </a:bodyPr>
          <a:lstStyle/>
          <a:p>
            <a:pPr algn="ctr">
              <a:lnSpc>
                <a:spcPct val="90000"/>
              </a:lnSpc>
              <a:spcAft>
                <a:spcPts val="300"/>
              </a:spcAft>
              <a:buClr>
                <a:srgbClr val="002533"/>
              </a:buClr>
              <a:defRPr/>
            </a:pPr>
            <a:endParaRPr lang="en-US" sz="800" b="1" dirty="0">
              <a:solidFill>
                <a:srgbClr val="FFFFFF"/>
              </a:solidFill>
              <a:latin typeface="Calibri" pitchFamily="34" charset="0"/>
            </a:endParaRPr>
          </a:p>
        </p:txBody>
      </p:sp>
      <p:sp>
        <p:nvSpPr>
          <p:cNvPr id="69637" name="Rectangle 2053"/>
          <p:cNvSpPr>
            <a:spLocks noGrp="1" noChangeArrowheads="1"/>
          </p:cNvSpPr>
          <p:nvPr>
            <p:ph type="ctrTitle"/>
          </p:nvPr>
        </p:nvSpPr>
        <p:spPr>
          <a:xfrm>
            <a:off x="226785" y="1625160"/>
            <a:ext cx="8708572" cy="1143000"/>
          </a:xfrm>
          <a:solidFill>
            <a:srgbClr val="244061"/>
          </a:solidFill>
        </p:spPr>
        <p:txBody>
          <a:bodyPr/>
          <a:lstStyle>
            <a:lvl1pPr algn="ctr">
              <a:defRPr sz="2400">
                <a:solidFill>
                  <a:schemeClr val="bg1"/>
                </a:solidFill>
              </a:defRPr>
            </a:lvl1pPr>
          </a:lstStyle>
          <a:p>
            <a:r>
              <a:rPr lang="fr-FR" altLang="fr-FR" dirty="0"/>
              <a:t>Cliquez ici pour modifier le style </a:t>
            </a:r>
            <a:br>
              <a:rPr lang="fr-FR" altLang="fr-FR" dirty="0"/>
            </a:br>
            <a:r>
              <a:rPr lang="fr-FR" altLang="fr-FR" dirty="0"/>
              <a:t>du titre du masque</a:t>
            </a:r>
          </a:p>
        </p:txBody>
      </p:sp>
      <p:sp>
        <p:nvSpPr>
          <p:cNvPr id="12" name="Line 117"/>
          <p:cNvSpPr>
            <a:spLocks noChangeShapeType="1"/>
          </p:cNvSpPr>
          <p:nvPr userDrawn="1"/>
        </p:nvSpPr>
        <p:spPr bwMode="auto">
          <a:xfrm flipV="1">
            <a:off x="215900" y="847725"/>
            <a:ext cx="8712200" cy="0"/>
          </a:xfrm>
          <a:prstGeom prst="line">
            <a:avLst/>
          </a:prstGeom>
          <a:noFill/>
          <a:ln w="38100">
            <a:solidFill>
              <a:srgbClr val="244061"/>
            </a:solidFill>
            <a:round/>
            <a:headEnd/>
            <a:tailEnd/>
          </a:ln>
        </p:spPr>
        <p:txBody>
          <a:bodyPr wrap="none" lIns="91078" tIns="45540" rIns="91078" bIns="45540" anchor="ctr"/>
          <a:lstStyle/>
          <a:p>
            <a:pPr>
              <a:defRPr/>
            </a:pPr>
            <a:endParaRPr lang="en-US" dirty="0">
              <a:solidFill>
                <a:srgbClr val="000000"/>
              </a:solidFill>
            </a:endParaRPr>
          </a:p>
        </p:txBody>
      </p:sp>
      <p:sp>
        <p:nvSpPr>
          <p:cNvPr id="13" name="Rectangle 12"/>
          <p:cNvSpPr>
            <a:spLocks noChangeArrowheads="1"/>
          </p:cNvSpPr>
          <p:nvPr userDrawn="1"/>
        </p:nvSpPr>
        <p:spPr bwMode="auto">
          <a:xfrm>
            <a:off x="0" y="758825"/>
            <a:ext cx="9144000" cy="180975"/>
          </a:xfrm>
          <a:prstGeom prst="rect">
            <a:avLst/>
          </a:prstGeom>
          <a:solidFill>
            <a:schemeClr val="bg1"/>
          </a:solidFill>
          <a:ln w="9525" algn="ctr">
            <a:noFill/>
            <a:round/>
            <a:headEnd/>
            <a:tailEnd/>
          </a:ln>
        </p:spPr>
        <p:txBody>
          <a:bodyPr lIns="67250" tIns="34972" rIns="67250" bIns="34972" anchor="ctr">
            <a:spAutoFit/>
          </a:bodyPr>
          <a:lstStyle/>
          <a:p>
            <a:pPr algn="ctr">
              <a:lnSpc>
                <a:spcPct val="90000"/>
              </a:lnSpc>
              <a:spcAft>
                <a:spcPts val="300"/>
              </a:spcAft>
              <a:buClr>
                <a:srgbClr val="002533"/>
              </a:buClr>
              <a:defRPr/>
            </a:pPr>
            <a:endParaRPr lang="en-US" sz="800" b="1" dirty="0">
              <a:solidFill>
                <a:srgbClr val="FFFFFF"/>
              </a:solidFill>
              <a:latin typeface="Calibri" pitchFamily="34" charset="0"/>
            </a:endParaRPr>
          </a:p>
        </p:txBody>
      </p:sp>
      <p:sp>
        <p:nvSpPr>
          <p:cNvPr id="14" name="Rectangle 2053"/>
          <p:cNvSpPr txBox="1">
            <a:spLocks noChangeArrowheads="1"/>
          </p:cNvSpPr>
          <p:nvPr userDrawn="1"/>
        </p:nvSpPr>
        <p:spPr bwMode="auto">
          <a:xfrm>
            <a:off x="226785" y="1625160"/>
            <a:ext cx="8708572" cy="1143000"/>
          </a:xfrm>
          <a:prstGeom prst="rect">
            <a:avLst/>
          </a:prstGeom>
          <a:solidFill>
            <a:srgbClr val="244061"/>
          </a:solidFill>
          <a:ln w="9525">
            <a:noFill/>
            <a:miter lim="800000"/>
            <a:headEnd/>
            <a:tailEnd/>
          </a:ln>
        </p:spPr>
        <p:txBody>
          <a:bodyPr vert="horz" wrap="square" lIns="91067" tIns="45535" rIns="91067" bIns="45535" numCol="1" anchor="ctr" anchorCtr="0" compatLnSpc="1">
            <a:prstTxWarp prst="textNoShape">
              <a:avLst/>
            </a:prstTxWarp>
          </a:bodyPr>
          <a:lstStyle>
            <a:lvl1pPr algn="ctr" defTabSz="676275" rtl="0" eaLnBrk="0" fontAlgn="base" hangingPunct="0">
              <a:spcBef>
                <a:spcPct val="0"/>
              </a:spcBef>
              <a:spcAft>
                <a:spcPct val="0"/>
              </a:spcAft>
              <a:defRPr sz="2400" b="1">
                <a:solidFill>
                  <a:schemeClr val="bg1"/>
                </a:solidFill>
                <a:latin typeface="Calibri" pitchFamily="34" charset="0"/>
                <a:ea typeface="Calibri" pitchFamily="34" charset="0"/>
                <a:cs typeface="Calibri" pitchFamily="34" charset="0"/>
              </a:defRPr>
            </a:lvl1pPr>
            <a:lvl2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2pPr>
            <a:lvl3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3pPr>
            <a:lvl4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4pPr>
            <a:lvl5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5pPr>
            <a:lvl6pPr marL="455385" algn="l" rtl="0" eaLnBrk="0" fontAlgn="base" hangingPunct="0">
              <a:spcBef>
                <a:spcPct val="0"/>
              </a:spcBef>
              <a:spcAft>
                <a:spcPct val="0"/>
              </a:spcAft>
              <a:defRPr sz="2700" b="1" i="1">
                <a:solidFill>
                  <a:srgbClr val="000099"/>
                </a:solidFill>
                <a:latin typeface="Arial" charset="0"/>
              </a:defRPr>
            </a:lvl6pPr>
            <a:lvl7pPr marL="910776" algn="l" rtl="0" eaLnBrk="0" fontAlgn="base" hangingPunct="0">
              <a:spcBef>
                <a:spcPct val="0"/>
              </a:spcBef>
              <a:spcAft>
                <a:spcPct val="0"/>
              </a:spcAft>
              <a:defRPr sz="2700" b="1" i="1">
                <a:solidFill>
                  <a:srgbClr val="000099"/>
                </a:solidFill>
                <a:latin typeface="Arial" charset="0"/>
              </a:defRPr>
            </a:lvl7pPr>
            <a:lvl8pPr marL="1366172" algn="l" rtl="0" eaLnBrk="0" fontAlgn="base" hangingPunct="0">
              <a:spcBef>
                <a:spcPct val="0"/>
              </a:spcBef>
              <a:spcAft>
                <a:spcPct val="0"/>
              </a:spcAft>
              <a:defRPr sz="2700" b="1" i="1">
                <a:solidFill>
                  <a:srgbClr val="000099"/>
                </a:solidFill>
                <a:latin typeface="Arial" charset="0"/>
              </a:defRPr>
            </a:lvl8pPr>
            <a:lvl9pPr marL="1821561" algn="l" rtl="0" eaLnBrk="0" fontAlgn="base" hangingPunct="0">
              <a:spcBef>
                <a:spcPct val="0"/>
              </a:spcBef>
              <a:spcAft>
                <a:spcPct val="0"/>
              </a:spcAft>
              <a:defRPr sz="2700" b="1" i="1">
                <a:solidFill>
                  <a:srgbClr val="000099"/>
                </a:solidFill>
                <a:latin typeface="Arial" charset="0"/>
              </a:defRPr>
            </a:lvl9pPr>
          </a:lstStyle>
          <a:p>
            <a:r>
              <a:rPr lang="fr-FR" altLang="fr-FR" kern="0" smtClean="0"/>
              <a:t>Cliquez ici pour modifier le style </a:t>
            </a:r>
            <a:br>
              <a:rPr lang="fr-FR" altLang="fr-FR" kern="0" smtClean="0"/>
            </a:br>
            <a:r>
              <a:rPr lang="fr-FR" altLang="fr-FR" kern="0" smtClean="0"/>
              <a:t>du titre du masque</a:t>
            </a:r>
            <a:endParaRPr lang="fr-FR" altLang="fr-FR" kern="0" dirty="0"/>
          </a:p>
        </p:txBody>
      </p:sp>
      <p:pic>
        <p:nvPicPr>
          <p:cNvPr id="15" name="Picture 72" descr="d:\utilisateurs\l.soumare\Desktop\Ministere_Defense_Logo[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77414" y="198436"/>
            <a:ext cx="809371" cy="1014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userDrawn="1"/>
        </p:nvPicPr>
        <p:blipFill>
          <a:blip r:embed="rId7" cstate="print"/>
          <a:srcRect/>
          <a:stretch>
            <a:fillRect/>
          </a:stretch>
        </p:blipFill>
        <p:spPr bwMode="auto">
          <a:xfrm>
            <a:off x="8292599" y="63368"/>
            <a:ext cx="668745" cy="720000"/>
          </a:xfrm>
          <a:prstGeom prst="rect">
            <a:avLst/>
          </a:prstGeom>
          <a:noFill/>
          <a:ln w="9525">
            <a:noFill/>
            <a:miter lim="800000"/>
            <a:headEnd/>
            <a:tailEnd/>
          </a:ln>
        </p:spPr>
      </p:pic>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C39DCC-4443-4324-A72C-1D80E42B7F5B}" type="datetimeFigureOut">
              <a:rPr lang="fr-FR" smtClean="0"/>
              <a:t>26/08/2019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235443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2C39DCC-4443-4324-A72C-1D80E42B7F5B}" type="datetimeFigureOut">
              <a:rPr lang="fr-FR" smtClean="0"/>
              <a:t>26/08/2019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1252133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2C39DCC-4443-4324-A72C-1D80E42B7F5B}" type="datetimeFigureOut">
              <a:rPr lang="fr-FR" smtClean="0"/>
              <a:t>26/08/2019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4015941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C39DCC-4443-4324-A72C-1D80E42B7F5B}" type="datetimeFigureOut">
              <a:rPr lang="fr-FR" smtClean="0"/>
              <a:t>26/08/2019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2122687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C39DCC-4443-4324-A72C-1D80E42B7F5B}" type="datetimeFigureOut">
              <a:rPr lang="fr-FR" smtClean="0"/>
              <a:t>26/08/2019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2910873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4" name="Picture 2"/>
          <p:cNvPicPr>
            <a:picLocks noChangeAspect="1" noChangeArrowheads="1"/>
          </p:cNvPicPr>
          <p:nvPr userDrawn="1"/>
        </p:nvPicPr>
        <p:blipFill>
          <a:blip r:embed="rId2" cstate="print"/>
          <a:srcRect/>
          <a:stretch>
            <a:fillRect/>
          </a:stretch>
        </p:blipFill>
        <p:spPr bwMode="auto">
          <a:xfrm>
            <a:off x="8292599" y="63368"/>
            <a:ext cx="668745" cy="720000"/>
          </a:xfrm>
          <a:prstGeom prst="rect">
            <a:avLst/>
          </a:prstGeom>
          <a:noFill/>
          <a:ln w="9525">
            <a:noFill/>
            <a:miter lim="800000"/>
            <a:headEnd/>
            <a:tailEnd/>
          </a:ln>
        </p:spPr>
      </p:pic>
    </p:spTree>
    <p:extLst>
      <p:ext uri="{BB962C8B-B14F-4D97-AF65-F5344CB8AC3E}">
        <p14:creationId xmlns:p14="http://schemas.microsoft.com/office/powerpoint/2010/main" val="22761680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CC3C0CB-8F42-4FE4-9321-0214AA4AA3FA}" type="datetime1">
              <a:rPr lang="fr-FR" smtClean="0"/>
              <a:t>26/08/2019</a:t>
            </a:fld>
            <a:endParaRPr lang="fr-FR"/>
          </a:p>
        </p:txBody>
      </p:sp>
      <p:sp>
        <p:nvSpPr>
          <p:cNvPr id="5" name="Footer Placeholder 4"/>
          <p:cNvSpPr>
            <a:spLocks noGrp="1"/>
          </p:cNvSpPr>
          <p:nvPr>
            <p:ph type="ftr" sz="quarter" idx="11"/>
          </p:nvPr>
        </p:nvSpPr>
        <p:spPr/>
        <p:txBody>
          <a:bodyPr/>
          <a:lstStyle/>
          <a:p>
            <a:r>
              <a:rPr lang="fr-FR"/>
              <a:t>Soirée découverte UE57</a:t>
            </a:r>
          </a:p>
        </p:txBody>
      </p:sp>
      <p:sp>
        <p:nvSpPr>
          <p:cNvPr id="6" name="Slide Number Placeholder 5"/>
          <p:cNvSpPr>
            <a:spLocks noGrp="1"/>
          </p:cNvSpPr>
          <p:nvPr>
            <p:ph type="sldNum" sz="quarter" idx="12"/>
          </p:nvPr>
        </p:nvSpPr>
        <p:spPr/>
        <p:txBody>
          <a:bodyPr/>
          <a:lstStyle/>
          <a:p>
            <a:fld id="{E0C2C1FD-415A-48A0-B8D8-851C35156B33}" type="slidenum">
              <a:rPr lang="fr-FR" smtClean="0"/>
              <a:t>‹#›</a:t>
            </a:fld>
            <a:endParaRPr lang="fr-FR"/>
          </a:p>
        </p:txBody>
      </p:sp>
    </p:spTree>
    <p:extLst>
      <p:ext uri="{BB962C8B-B14F-4D97-AF65-F5344CB8AC3E}">
        <p14:creationId xmlns:p14="http://schemas.microsoft.com/office/powerpoint/2010/main" val="363447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2C39DCC-4443-4324-A72C-1D80E42B7F5B}" type="datetimeFigureOut">
              <a:rPr lang="fr-FR" smtClean="0"/>
              <a:t>26/08/2019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195825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C39DCC-4443-4324-A72C-1D80E42B7F5B}" type="datetimeFigureOut">
              <a:rPr lang="fr-FR" smtClean="0"/>
              <a:t>26/08/2019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32322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2C39DCC-4443-4324-A72C-1D80E42B7F5B}" type="datetimeFigureOut">
              <a:rPr lang="fr-FR" smtClean="0"/>
              <a:t>26/08/2019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239295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2C39DCC-4443-4324-A72C-1D80E42B7F5B}" type="datetimeFigureOut">
              <a:rPr lang="fr-FR" smtClean="0"/>
              <a:t>26/08/2019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103195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2C39DCC-4443-4324-A72C-1D80E42B7F5B}" type="datetimeFigureOut">
              <a:rPr lang="fr-FR" smtClean="0"/>
              <a:t>26/08/2019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313169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2C39DCC-4443-4324-A72C-1D80E42B7F5B}" type="datetimeFigureOut">
              <a:rPr lang="fr-FR" smtClean="0"/>
              <a:t>26/08/2019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50F137A-039B-4AE8-894F-8D93025C58DE}" type="slidenum">
              <a:rPr lang="fr-FR" smtClean="0"/>
              <a:t>‹#›</a:t>
            </a:fld>
            <a:endParaRPr lang="fr-FR"/>
          </a:p>
        </p:txBody>
      </p:sp>
    </p:spTree>
    <p:extLst>
      <p:ext uri="{BB962C8B-B14F-4D97-AF65-F5344CB8AC3E}">
        <p14:creationId xmlns:p14="http://schemas.microsoft.com/office/powerpoint/2010/main" val="172886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vmlDrawing" Target="../drawings/vmlDrawing1.vml"/><Relationship Id="rId6" Type="http://schemas.openxmlformats.org/officeDocument/2006/relationships/tags" Target="../tags/tag2.xml"/><Relationship Id="rId7" Type="http://schemas.openxmlformats.org/officeDocument/2006/relationships/oleObject" Target="../embeddings/oleObject1.bin"/><Relationship Id="rId8" Type="http://schemas.openxmlformats.org/officeDocument/2006/relationships/image" Target="../media/image1.emf"/><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9" hidden="1"/>
          <p:cNvGraphicFramePr>
            <a:graphicFrameLocks noChangeAspect="1"/>
          </p:cNvGraphicFramePr>
          <p:nvPr>
            <p:custDataLst>
              <p:tags r:id="rId6"/>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082273" name="think-cell Slide" r:id="rId7" imgW="360" imgH="360" progId="TCLayout.ActiveDocument.1">
                  <p:embed/>
                </p:oleObj>
              </mc:Choice>
              <mc:Fallback>
                <p:oleObj name="think-cell Slide" r:id="rId7" imgW="360" imgH="360" progId="TCLayout.ActiveDocument.1">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3"/>
          <p:cNvSpPr>
            <a:spLocks noGrp="1" noChangeArrowheads="1"/>
          </p:cNvSpPr>
          <p:nvPr>
            <p:ph type="body" idx="1"/>
          </p:nvPr>
        </p:nvSpPr>
        <p:spPr bwMode="auto">
          <a:xfrm>
            <a:off x="215900" y="969963"/>
            <a:ext cx="8712200" cy="4695825"/>
          </a:xfrm>
          <a:prstGeom prst="rect">
            <a:avLst/>
          </a:prstGeom>
          <a:noFill/>
          <a:ln w="9525">
            <a:noFill/>
            <a:miter lim="800000"/>
            <a:headEnd/>
            <a:tailEnd/>
          </a:ln>
        </p:spPr>
        <p:txBody>
          <a:bodyPr vert="horz" wrap="square" lIns="91067" tIns="45535" rIns="91067" bIns="45535"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1029" name="Rectangle 78"/>
          <p:cNvSpPr>
            <a:spLocks noGrp="1" noChangeArrowheads="1"/>
          </p:cNvSpPr>
          <p:nvPr>
            <p:ph type="title"/>
          </p:nvPr>
        </p:nvSpPr>
        <p:spPr bwMode="auto">
          <a:xfrm>
            <a:off x="215900" y="228600"/>
            <a:ext cx="8712200" cy="609600"/>
          </a:xfrm>
          <a:prstGeom prst="rect">
            <a:avLst/>
          </a:prstGeom>
          <a:noFill/>
          <a:ln w="9525">
            <a:noFill/>
            <a:miter lim="800000"/>
            <a:headEnd/>
            <a:tailEnd/>
          </a:ln>
        </p:spPr>
        <p:txBody>
          <a:bodyPr vert="horz" wrap="square" lIns="91067" tIns="45535" rIns="91067" bIns="45535" numCol="1" anchor="ctr" anchorCtr="0" compatLnSpc="1">
            <a:prstTxWarp prst="textNoShape">
              <a:avLst/>
            </a:prstTxWarp>
          </a:bodyPr>
          <a:lstStyle/>
          <a:p>
            <a:pPr lvl="0"/>
            <a:r>
              <a:rPr lang="fr-FR" altLang="fr-FR" smtClean="0"/>
              <a:t>Cliquez ici pour modifier le titre</a:t>
            </a:r>
          </a:p>
        </p:txBody>
      </p:sp>
      <p:sp>
        <p:nvSpPr>
          <p:cNvPr id="2" name="Line 117"/>
          <p:cNvSpPr>
            <a:spLocks noChangeShapeType="1"/>
          </p:cNvSpPr>
          <p:nvPr userDrawn="1"/>
        </p:nvSpPr>
        <p:spPr bwMode="auto">
          <a:xfrm flipV="1">
            <a:off x="215900" y="847725"/>
            <a:ext cx="8712200" cy="0"/>
          </a:xfrm>
          <a:prstGeom prst="line">
            <a:avLst/>
          </a:prstGeom>
          <a:noFill/>
          <a:ln w="38100">
            <a:solidFill>
              <a:srgbClr val="244061"/>
            </a:solidFill>
            <a:round/>
            <a:headEnd/>
            <a:tailEnd/>
          </a:ln>
        </p:spPr>
        <p:txBody>
          <a:bodyPr wrap="none" lIns="91078" tIns="45540" rIns="91078" bIns="45540" anchor="ctr"/>
          <a:lstStyle/>
          <a:p>
            <a:pPr>
              <a:defRPr/>
            </a:pPr>
            <a:endParaRPr lang="en-US" dirty="0">
              <a:solidFill>
                <a:srgbClr val="000000"/>
              </a:solidFill>
            </a:endParaRPr>
          </a:p>
        </p:txBody>
      </p:sp>
      <p:pic>
        <p:nvPicPr>
          <p:cNvPr id="6" name="Picture 2"/>
          <p:cNvPicPr>
            <a:picLocks noChangeAspect="1" noChangeArrowheads="1"/>
          </p:cNvPicPr>
          <p:nvPr userDrawn="1"/>
        </p:nvPicPr>
        <p:blipFill>
          <a:blip r:embed="rId9" cstate="print"/>
          <a:srcRect/>
          <a:stretch>
            <a:fillRect/>
          </a:stretch>
        </p:blipFill>
        <p:spPr bwMode="auto">
          <a:xfrm>
            <a:off x="8292599" y="63368"/>
            <a:ext cx="668745" cy="720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1995" r:id="rId1"/>
    <p:sldLayoutId id="2147492025" r:id="rId2"/>
    <p:sldLayoutId id="2147492026" r:id="rId3"/>
  </p:sldLayoutIdLst>
  <p:transition spd="slow"/>
  <p:timing>
    <p:tnLst>
      <p:par>
        <p:cTn id="1" dur="indefinite" restart="never" nodeType="tmRoot"/>
      </p:par>
    </p:tnLst>
  </p:timing>
  <p:txStyles>
    <p:titleStyle>
      <a:lvl1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1pPr>
      <a:lvl2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2pPr>
      <a:lvl3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3pPr>
      <a:lvl4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4pPr>
      <a:lvl5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5pPr>
      <a:lvl6pPr marL="455385" algn="l" rtl="0" eaLnBrk="0" fontAlgn="base" hangingPunct="0">
        <a:spcBef>
          <a:spcPct val="0"/>
        </a:spcBef>
        <a:spcAft>
          <a:spcPct val="0"/>
        </a:spcAft>
        <a:defRPr sz="2700" b="1" i="1">
          <a:solidFill>
            <a:srgbClr val="000099"/>
          </a:solidFill>
          <a:latin typeface="Arial" charset="0"/>
        </a:defRPr>
      </a:lvl6pPr>
      <a:lvl7pPr marL="910776" algn="l" rtl="0" eaLnBrk="0" fontAlgn="base" hangingPunct="0">
        <a:spcBef>
          <a:spcPct val="0"/>
        </a:spcBef>
        <a:spcAft>
          <a:spcPct val="0"/>
        </a:spcAft>
        <a:defRPr sz="2700" b="1" i="1">
          <a:solidFill>
            <a:srgbClr val="000099"/>
          </a:solidFill>
          <a:latin typeface="Arial" charset="0"/>
        </a:defRPr>
      </a:lvl7pPr>
      <a:lvl8pPr marL="1366172" algn="l" rtl="0" eaLnBrk="0" fontAlgn="base" hangingPunct="0">
        <a:spcBef>
          <a:spcPct val="0"/>
        </a:spcBef>
        <a:spcAft>
          <a:spcPct val="0"/>
        </a:spcAft>
        <a:defRPr sz="2700" b="1" i="1">
          <a:solidFill>
            <a:srgbClr val="000099"/>
          </a:solidFill>
          <a:latin typeface="Arial" charset="0"/>
        </a:defRPr>
      </a:lvl8pPr>
      <a:lvl9pPr marL="1821561" algn="l" rtl="0" eaLnBrk="0" fontAlgn="base" hangingPunct="0">
        <a:spcBef>
          <a:spcPct val="0"/>
        </a:spcBef>
        <a:spcAft>
          <a:spcPct val="0"/>
        </a:spcAft>
        <a:defRPr sz="2700" b="1" i="1">
          <a:solidFill>
            <a:srgbClr val="000099"/>
          </a:solidFill>
          <a:latin typeface="Arial" charset="0"/>
        </a:defRPr>
      </a:lvl9pPr>
    </p:titleStyle>
    <p:bodyStyle>
      <a:lvl1pPr marL="280988" indent="-280988" algn="l" defTabSz="676275" rtl="0" eaLnBrk="0" fontAlgn="base" hangingPunct="0">
        <a:spcBef>
          <a:spcPct val="20000"/>
        </a:spcBef>
        <a:spcAft>
          <a:spcPct val="0"/>
        </a:spcAft>
        <a:buClr>
          <a:srgbClr val="191966"/>
        </a:buClr>
        <a:buSzPct val="75000"/>
        <a:buFont typeface="Wingdings" pitchFamily="2" charset="2"/>
        <a:buChar char="§"/>
        <a:defRPr>
          <a:solidFill>
            <a:schemeClr val="tx1"/>
          </a:solidFill>
          <a:latin typeface="Calibri" pitchFamily="34" charset="0"/>
          <a:ea typeface="Calibri" pitchFamily="34" charset="0"/>
          <a:cs typeface="Calibri" pitchFamily="34" charset="0"/>
        </a:defRPr>
      </a:lvl1pPr>
      <a:lvl2pPr marL="527050" indent="-254000" algn="l" defTabSz="676275" rtl="0" eaLnBrk="0" fontAlgn="base" hangingPunct="0">
        <a:spcBef>
          <a:spcPct val="20000"/>
        </a:spcBef>
        <a:spcAft>
          <a:spcPct val="0"/>
        </a:spcAft>
        <a:buClr>
          <a:srgbClr val="0E1B8D"/>
        </a:buClr>
        <a:buSzPct val="50000"/>
        <a:buFont typeface="Calibri" pitchFamily="34" charset="0"/>
        <a:buChar char="‒"/>
        <a:defRPr>
          <a:solidFill>
            <a:schemeClr val="tx1"/>
          </a:solidFill>
          <a:latin typeface="Calibri" pitchFamily="34" charset="0"/>
          <a:ea typeface="Calibri" pitchFamily="34" charset="0"/>
          <a:cs typeface="Calibri" pitchFamily="34" charset="0"/>
        </a:defRPr>
      </a:lvl2pPr>
      <a:lvl3pPr marL="1041400" indent="-177800" algn="l" defTabSz="676275" rtl="0" eaLnBrk="0" fontAlgn="base" hangingPunct="0">
        <a:spcBef>
          <a:spcPct val="20000"/>
        </a:spcBef>
        <a:spcAft>
          <a:spcPct val="0"/>
        </a:spcAft>
        <a:buClr>
          <a:schemeClr val="tx1"/>
        </a:buClr>
        <a:buFont typeface="Calibri" pitchFamily="34" charset="0"/>
        <a:buChar char="‐"/>
        <a:defRPr sz="1500">
          <a:solidFill>
            <a:schemeClr val="tx1"/>
          </a:solidFill>
          <a:latin typeface="Calibri" pitchFamily="34" charset="0"/>
          <a:ea typeface="Calibri" pitchFamily="34" charset="0"/>
          <a:cs typeface="Calibri" pitchFamily="34" charset="0"/>
        </a:defRPr>
      </a:lvl3pPr>
      <a:lvl4pPr marL="1592263" indent="-217488" algn="l" defTabSz="676275" rtl="0" eaLnBrk="0" fontAlgn="base" hangingPunct="0">
        <a:spcBef>
          <a:spcPct val="20000"/>
        </a:spcBef>
        <a:spcAft>
          <a:spcPct val="0"/>
        </a:spcAft>
        <a:buChar char="–"/>
        <a:defRPr sz="2000">
          <a:solidFill>
            <a:schemeClr val="tx1"/>
          </a:solidFill>
          <a:latin typeface="R Frutiger Roman" charset="0"/>
          <a:ea typeface="Calibri" pitchFamily="34" charset="0"/>
          <a:cs typeface="Calibri" pitchFamily="34" charset="0"/>
        </a:defRPr>
      </a:lvl4pPr>
      <a:lvl5pPr marL="2011363" indent="-217488" algn="l" defTabSz="676275" rtl="0" eaLnBrk="0" fontAlgn="base" hangingPunct="0">
        <a:spcBef>
          <a:spcPct val="20000"/>
        </a:spcBef>
        <a:spcAft>
          <a:spcPct val="0"/>
        </a:spcAft>
        <a:buChar char="»"/>
        <a:defRPr sz="2000">
          <a:solidFill>
            <a:schemeClr val="tx1"/>
          </a:solidFill>
          <a:latin typeface="R Frutiger Roman" charset="0"/>
          <a:ea typeface="Calibri" pitchFamily="34" charset="0"/>
          <a:cs typeface="Calibri" pitchFamily="34" charset="0"/>
        </a:defRPr>
      </a:lvl5pPr>
      <a:lvl6pPr marL="2473023" indent="-227696" algn="l" rtl="0" eaLnBrk="0" fontAlgn="base" hangingPunct="0">
        <a:spcBef>
          <a:spcPct val="20000"/>
        </a:spcBef>
        <a:spcAft>
          <a:spcPct val="0"/>
        </a:spcAft>
        <a:buChar char="»"/>
        <a:defRPr sz="2000">
          <a:solidFill>
            <a:schemeClr val="tx1"/>
          </a:solidFill>
          <a:latin typeface="R Frutiger Roman" charset="0"/>
        </a:defRPr>
      </a:lvl6pPr>
      <a:lvl7pPr marL="2928418" indent="-227696" algn="l" rtl="0" eaLnBrk="0" fontAlgn="base" hangingPunct="0">
        <a:spcBef>
          <a:spcPct val="20000"/>
        </a:spcBef>
        <a:spcAft>
          <a:spcPct val="0"/>
        </a:spcAft>
        <a:buChar char="»"/>
        <a:defRPr sz="2000">
          <a:solidFill>
            <a:schemeClr val="tx1"/>
          </a:solidFill>
          <a:latin typeface="R Frutiger Roman" charset="0"/>
        </a:defRPr>
      </a:lvl7pPr>
      <a:lvl8pPr marL="3383808" indent="-227696" algn="l" rtl="0" eaLnBrk="0" fontAlgn="base" hangingPunct="0">
        <a:spcBef>
          <a:spcPct val="20000"/>
        </a:spcBef>
        <a:spcAft>
          <a:spcPct val="0"/>
        </a:spcAft>
        <a:buChar char="»"/>
        <a:defRPr sz="2000">
          <a:solidFill>
            <a:schemeClr val="tx1"/>
          </a:solidFill>
          <a:latin typeface="R Frutiger Roman" charset="0"/>
        </a:defRPr>
      </a:lvl8pPr>
      <a:lvl9pPr marL="3839199" indent="-227696" algn="l" rtl="0" eaLnBrk="0" fontAlgn="base" hangingPunct="0">
        <a:spcBef>
          <a:spcPct val="20000"/>
        </a:spcBef>
        <a:spcAft>
          <a:spcPct val="0"/>
        </a:spcAft>
        <a:buChar char="»"/>
        <a:defRPr sz="2000">
          <a:solidFill>
            <a:schemeClr val="tx1"/>
          </a:solidFill>
          <a:latin typeface="R Frutiger Roman" charset="0"/>
        </a:defRPr>
      </a:lvl9pPr>
    </p:bodyStyle>
    <p:otherStyle>
      <a:defPPr>
        <a:defRPr lang="fr-FR"/>
      </a:defPPr>
      <a:lvl1pPr marL="0" algn="l" defTabSz="910776" rtl="0" eaLnBrk="1" latinLnBrk="0" hangingPunct="1">
        <a:defRPr sz="1800" kern="1200">
          <a:solidFill>
            <a:schemeClr val="tx1"/>
          </a:solidFill>
          <a:latin typeface="+mn-lt"/>
          <a:ea typeface="+mn-ea"/>
          <a:cs typeface="+mn-cs"/>
        </a:defRPr>
      </a:lvl1pPr>
      <a:lvl2pPr marL="455385" algn="l" defTabSz="910776" rtl="0" eaLnBrk="1" latinLnBrk="0" hangingPunct="1">
        <a:defRPr sz="1800" kern="1200">
          <a:solidFill>
            <a:schemeClr val="tx1"/>
          </a:solidFill>
          <a:latin typeface="+mn-lt"/>
          <a:ea typeface="+mn-ea"/>
          <a:cs typeface="+mn-cs"/>
        </a:defRPr>
      </a:lvl2pPr>
      <a:lvl3pPr marL="910776" algn="l" defTabSz="910776" rtl="0" eaLnBrk="1" latinLnBrk="0" hangingPunct="1">
        <a:defRPr sz="1800" kern="1200">
          <a:solidFill>
            <a:schemeClr val="tx1"/>
          </a:solidFill>
          <a:latin typeface="+mn-lt"/>
          <a:ea typeface="+mn-ea"/>
          <a:cs typeface="+mn-cs"/>
        </a:defRPr>
      </a:lvl3pPr>
      <a:lvl4pPr marL="1366172" algn="l" defTabSz="910776" rtl="0" eaLnBrk="1" latinLnBrk="0" hangingPunct="1">
        <a:defRPr sz="1800" kern="1200">
          <a:solidFill>
            <a:schemeClr val="tx1"/>
          </a:solidFill>
          <a:latin typeface="+mn-lt"/>
          <a:ea typeface="+mn-ea"/>
          <a:cs typeface="+mn-cs"/>
        </a:defRPr>
      </a:lvl4pPr>
      <a:lvl5pPr marL="1821561" algn="l" defTabSz="910776" rtl="0" eaLnBrk="1" latinLnBrk="0" hangingPunct="1">
        <a:defRPr sz="1800" kern="1200">
          <a:solidFill>
            <a:schemeClr val="tx1"/>
          </a:solidFill>
          <a:latin typeface="+mn-lt"/>
          <a:ea typeface="+mn-ea"/>
          <a:cs typeface="+mn-cs"/>
        </a:defRPr>
      </a:lvl5pPr>
      <a:lvl6pPr marL="2276956" algn="l" defTabSz="910776" rtl="0" eaLnBrk="1" latinLnBrk="0" hangingPunct="1">
        <a:defRPr sz="1800" kern="1200">
          <a:solidFill>
            <a:schemeClr val="tx1"/>
          </a:solidFill>
          <a:latin typeface="+mn-lt"/>
          <a:ea typeface="+mn-ea"/>
          <a:cs typeface="+mn-cs"/>
        </a:defRPr>
      </a:lvl6pPr>
      <a:lvl7pPr marL="2732346" algn="l" defTabSz="910776" rtl="0" eaLnBrk="1" latinLnBrk="0" hangingPunct="1">
        <a:defRPr sz="1800" kern="1200">
          <a:solidFill>
            <a:schemeClr val="tx1"/>
          </a:solidFill>
          <a:latin typeface="+mn-lt"/>
          <a:ea typeface="+mn-ea"/>
          <a:cs typeface="+mn-cs"/>
        </a:defRPr>
      </a:lvl7pPr>
      <a:lvl8pPr marL="3187735" algn="l" defTabSz="910776" rtl="0" eaLnBrk="1" latinLnBrk="0" hangingPunct="1">
        <a:defRPr sz="1800" kern="1200">
          <a:solidFill>
            <a:schemeClr val="tx1"/>
          </a:solidFill>
          <a:latin typeface="+mn-lt"/>
          <a:ea typeface="+mn-ea"/>
          <a:cs typeface="+mn-cs"/>
        </a:defRPr>
      </a:lvl8pPr>
      <a:lvl9pPr marL="3643126" algn="l" defTabSz="9107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39DCC-4443-4324-A72C-1D80E42B7F5B}" type="datetimeFigureOut">
              <a:rPr lang="fr-FR" smtClean="0"/>
              <a:t>26/08/2019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F137A-039B-4AE8-894F-8D93025C58DE}" type="slidenum">
              <a:rPr lang="fr-FR" smtClean="0"/>
              <a:t>‹#›</a:t>
            </a:fld>
            <a:endParaRPr lang="fr-FR"/>
          </a:p>
        </p:txBody>
      </p:sp>
      <p:pic>
        <p:nvPicPr>
          <p:cNvPr id="7" name="Picture 2"/>
          <p:cNvPicPr>
            <a:picLocks noChangeAspect="1" noChangeArrowheads="1"/>
          </p:cNvPicPr>
          <p:nvPr userDrawn="1"/>
        </p:nvPicPr>
        <p:blipFill>
          <a:blip r:embed="rId13" cstate="print"/>
          <a:srcRect/>
          <a:stretch>
            <a:fillRect/>
          </a:stretch>
        </p:blipFill>
        <p:spPr bwMode="auto">
          <a:xfrm>
            <a:off x="8292599" y="63368"/>
            <a:ext cx="668745" cy="720000"/>
          </a:xfrm>
          <a:prstGeom prst="rect">
            <a:avLst/>
          </a:prstGeom>
          <a:noFill/>
          <a:ln w="9525">
            <a:noFill/>
            <a:miter lim="800000"/>
            <a:headEnd/>
            <a:tailEnd/>
          </a:ln>
        </p:spPr>
      </p:pic>
    </p:spTree>
    <p:extLst>
      <p:ext uri="{BB962C8B-B14F-4D97-AF65-F5344CB8AC3E}">
        <p14:creationId xmlns:p14="http://schemas.microsoft.com/office/powerpoint/2010/main" val="1258974726"/>
      </p:ext>
    </p:extLst>
  </p:cSld>
  <p:clrMap bg1="lt1" tx1="dk1" bg2="lt2" tx2="dk2" accent1="accent1" accent2="accent2" accent3="accent3" accent4="accent4" accent5="accent5" accent6="accent6" hlink="hlink" folHlink="folHlink"/>
  <p:sldLayoutIdLst>
    <p:sldLayoutId id="2147492001" r:id="rId1"/>
    <p:sldLayoutId id="2147492002" r:id="rId2"/>
    <p:sldLayoutId id="2147492003" r:id="rId3"/>
    <p:sldLayoutId id="2147492004" r:id="rId4"/>
    <p:sldLayoutId id="2147492005" r:id="rId5"/>
    <p:sldLayoutId id="2147492006" r:id="rId6"/>
    <p:sldLayoutId id="2147492007" r:id="rId7"/>
    <p:sldLayoutId id="2147492008" r:id="rId8"/>
    <p:sldLayoutId id="2147492009" r:id="rId9"/>
    <p:sldLayoutId id="2147492010" r:id="rId10"/>
    <p:sldLayoutId id="2147492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oleObject" Target="../embeddings/oleObject3.bin"/><Relationship Id="rId8" Type="http://schemas.openxmlformats.org/officeDocument/2006/relationships/image" Target="../media/image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oleObject" Target="../embeddings/oleObject4.bin"/><Relationship Id="rId6" Type="http://schemas.openxmlformats.org/officeDocument/2006/relationships/image" Target="../media/image8.emf"/><Relationship Id="rId7" Type="http://schemas.openxmlformats.org/officeDocument/2006/relationships/image" Target="../media/image2.png"/><Relationship Id="rId8" Type="http://schemas.openxmlformats.org/officeDocument/2006/relationships/oleObject" Target="../embeddings/oleObject5.bin"/><Relationship Id="rId9" Type="http://schemas.openxmlformats.org/officeDocument/2006/relationships/image" Target="../media/image4.emf"/><Relationship Id="rId1" Type="http://schemas.openxmlformats.org/officeDocument/2006/relationships/vmlDrawing" Target="../drawings/vmlDrawing4.vml"/><Relationship Id="rId2" Type="http://schemas.openxmlformats.org/officeDocument/2006/relationships/tags" Target="../tags/tag4.xml"/></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jpeg"/><Relationship Id="rId14" Type="http://schemas.openxmlformats.org/officeDocument/2006/relationships/image" Target="../media/image14.jpe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oleObject" Target="../embeddings/oleObject6.bin"/><Relationship Id="rId18" Type="http://schemas.openxmlformats.org/officeDocument/2006/relationships/image" Target="../media/image4.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3.xml"/><Relationship Id="rId4" Type="http://schemas.openxmlformats.org/officeDocument/2006/relationships/image" Target="../media/image9.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oleObject" Target="../embeddings/oleObject7.bin"/><Relationship Id="rId6" Type="http://schemas.openxmlformats.org/officeDocument/2006/relationships/image" Target="../media/image4.emf"/><Relationship Id="rId1" Type="http://schemas.openxmlformats.org/officeDocument/2006/relationships/vmlDrawing" Target="../drawings/vmlDrawing6.vml"/><Relationship Id="rId2"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bfmbusiness.bfmtv.com/entreprise/le-plan-france-tres-haut-debit-plus-couteux-que-prevu-1093609.html" TargetMode="External"/><Relationship Id="rId4" Type="http://schemas.openxmlformats.org/officeDocument/2006/relationships/image" Target="../media/image18.png"/><Relationship Id="rId5" Type="http://schemas.openxmlformats.org/officeDocument/2006/relationships/oleObject" Target="../embeddings/oleObject8.bin"/><Relationship Id="rId6" Type="http://schemas.openxmlformats.org/officeDocument/2006/relationships/image" Target="../media/image4.emf"/><Relationship Id="rId1" Type="http://schemas.openxmlformats.org/officeDocument/2006/relationships/vmlDrawing" Target="../drawings/vmlDrawing7.vml"/><Relationship Id="rId2"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0134" y="245499"/>
            <a:ext cx="8712000" cy="608400"/>
          </a:xfrm>
          <a:prstGeom prst="rect">
            <a:avLst/>
          </a:prstGeom>
          <a:noFill/>
        </p:spPr>
        <p:txBody>
          <a:bodyPr/>
          <a:lstStyle>
            <a:lvl1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1pPr>
            <a:lvl2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2pPr>
            <a:lvl3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3pPr>
            <a:lvl4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4pPr>
            <a:lvl5pPr algn="l" defTabSz="676275" rtl="0" eaLnBrk="0" fontAlgn="base" hangingPunct="0">
              <a:spcBef>
                <a:spcPct val="0"/>
              </a:spcBef>
              <a:spcAft>
                <a:spcPct val="0"/>
              </a:spcAft>
              <a:defRPr sz="2000" b="1">
                <a:solidFill>
                  <a:srgbClr val="244061"/>
                </a:solidFill>
                <a:latin typeface="Calibri" pitchFamily="34" charset="0"/>
                <a:ea typeface="Calibri" pitchFamily="34" charset="0"/>
                <a:cs typeface="Calibri" pitchFamily="34" charset="0"/>
              </a:defRPr>
            </a:lvl5pPr>
            <a:lvl6pPr marL="455385" algn="l" rtl="0" eaLnBrk="0" fontAlgn="base" hangingPunct="0">
              <a:spcBef>
                <a:spcPct val="0"/>
              </a:spcBef>
              <a:spcAft>
                <a:spcPct val="0"/>
              </a:spcAft>
              <a:defRPr sz="2700" b="1" i="1">
                <a:solidFill>
                  <a:srgbClr val="000099"/>
                </a:solidFill>
                <a:latin typeface="Arial" charset="0"/>
              </a:defRPr>
            </a:lvl6pPr>
            <a:lvl7pPr marL="910776" algn="l" rtl="0" eaLnBrk="0" fontAlgn="base" hangingPunct="0">
              <a:spcBef>
                <a:spcPct val="0"/>
              </a:spcBef>
              <a:spcAft>
                <a:spcPct val="0"/>
              </a:spcAft>
              <a:defRPr sz="2700" b="1" i="1">
                <a:solidFill>
                  <a:srgbClr val="000099"/>
                </a:solidFill>
                <a:latin typeface="Arial" charset="0"/>
              </a:defRPr>
            </a:lvl7pPr>
            <a:lvl8pPr marL="1366172" algn="l" rtl="0" eaLnBrk="0" fontAlgn="base" hangingPunct="0">
              <a:spcBef>
                <a:spcPct val="0"/>
              </a:spcBef>
              <a:spcAft>
                <a:spcPct val="0"/>
              </a:spcAft>
              <a:defRPr sz="2700" b="1" i="1">
                <a:solidFill>
                  <a:srgbClr val="000099"/>
                </a:solidFill>
                <a:latin typeface="Arial" charset="0"/>
              </a:defRPr>
            </a:lvl8pPr>
            <a:lvl9pPr marL="1821561" algn="l" rtl="0" eaLnBrk="0" fontAlgn="base" hangingPunct="0">
              <a:spcBef>
                <a:spcPct val="0"/>
              </a:spcBef>
              <a:spcAft>
                <a:spcPct val="0"/>
              </a:spcAft>
              <a:defRPr sz="2700" b="1" i="1">
                <a:solidFill>
                  <a:srgbClr val="000099"/>
                </a:solidFill>
                <a:latin typeface="Arial" charset="0"/>
              </a:defRPr>
            </a:lvl9pPr>
          </a:lstStyle>
          <a:p>
            <a:pPr algn="ctr"/>
            <a:r>
              <a:rPr lang="fr-FR" kern="0" dirty="0"/>
              <a:t>S</a:t>
            </a:r>
            <a:r>
              <a:rPr lang="fr-FR" kern="0" dirty="0" smtClean="0"/>
              <a:t>ervice </a:t>
            </a:r>
            <a:r>
              <a:rPr lang="fr-FR" kern="0" dirty="0"/>
              <a:t>M</a:t>
            </a:r>
            <a:r>
              <a:rPr lang="fr-FR" kern="0" dirty="0" smtClean="0"/>
              <a:t>ilitaire </a:t>
            </a:r>
            <a:r>
              <a:rPr lang="fr-FR" kern="0" dirty="0"/>
              <a:t>V</a:t>
            </a:r>
            <a:r>
              <a:rPr lang="fr-FR" kern="0" dirty="0" smtClean="0"/>
              <a:t>olontaire</a:t>
            </a:r>
          </a:p>
          <a:p>
            <a:pPr algn="ctr"/>
            <a:r>
              <a:rPr lang="fr-FR" sz="1600" kern="0" dirty="0" smtClean="0">
                <a:solidFill>
                  <a:srgbClr val="C00000"/>
                </a:solidFill>
              </a:rPr>
              <a:t>formation socio-professionnel à compétence Nationale</a:t>
            </a:r>
          </a:p>
        </p:txBody>
      </p:sp>
      <p:sp>
        <p:nvSpPr>
          <p:cNvPr id="4" name="ZoneTexte 2"/>
          <p:cNvSpPr txBox="1">
            <a:spLocks noChangeArrowheads="1"/>
          </p:cNvSpPr>
          <p:nvPr/>
        </p:nvSpPr>
        <p:spPr bwMode="auto">
          <a:xfrm>
            <a:off x="-24279" y="1264392"/>
            <a:ext cx="91408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indent="0" eaLnBrk="1" hangingPunct="1"/>
            <a:r>
              <a:rPr lang="fr-FR" altLang="fr-FR" sz="1800" b="1" dirty="0" smtClean="0">
                <a:latin typeface="Calibri" panose="020F0502020204030204" pitchFamily="34" charset="0"/>
              </a:rPr>
              <a:t>« </a:t>
            </a:r>
            <a:r>
              <a:rPr lang="fr-FR" altLang="fr-FR" sz="1800" dirty="0">
                <a:latin typeface="Calibri" panose="020F0502020204030204" pitchFamily="34" charset="0"/>
              </a:rPr>
              <a:t>Dans un cadre militaire, former des jeunes français de 18 à 25 ans </a:t>
            </a:r>
            <a:r>
              <a:rPr lang="fr-FR" altLang="fr-FR" sz="1800" dirty="0" smtClean="0">
                <a:latin typeface="Calibri" panose="020F0502020204030204" pitchFamily="34" charset="0"/>
              </a:rPr>
              <a:t>éloignés </a:t>
            </a:r>
            <a:r>
              <a:rPr lang="fr-FR" altLang="fr-FR" sz="1800" dirty="0">
                <a:latin typeface="Calibri" panose="020F0502020204030204" pitchFamily="34" charset="0"/>
              </a:rPr>
              <a:t>de l’emploi </a:t>
            </a:r>
            <a:r>
              <a:rPr lang="fr-FR" altLang="fr-FR" sz="1800" dirty="0" smtClean="0">
                <a:latin typeface="Calibri" panose="020F0502020204030204" pitchFamily="34" charset="0"/>
              </a:rPr>
              <a:t>identifiés </a:t>
            </a:r>
            <a:r>
              <a:rPr lang="fr-FR" altLang="fr-FR" sz="1800" dirty="0">
                <a:latin typeface="Calibri" panose="020F0502020204030204" pitchFamily="34" charset="0"/>
              </a:rPr>
              <a:t>comme décrocheurs, grâce à une formation comportementale et </a:t>
            </a:r>
            <a:r>
              <a:rPr lang="fr-FR" altLang="fr-FR" sz="1800" dirty="0" smtClean="0">
                <a:latin typeface="Calibri" panose="020F0502020204030204" pitchFamily="34" charset="0"/>
              </a:rPr>
              <a:t>professionnelle,</a:t>
            </a:r>
            <a:r>
              <a:rPr lang="fr-FR" altLang="fr-FR" sz="1800" dirty="0">
                <a:latin typeface="Calibri" panose="020F0502020204030204" pitchFamily="34" charset="0"/>
              </a:rPr>
              <a:t> pour les </a:t>
            </a:r>
            <a:r>
              <a:rPr lang="fr-FR" altLang="fr-FR" sz="1800" b="1" u="sng" dirty="0">
                <a:latin typeface="Calibri" panose="020F0502020204030204" pitchFamily="34" charset="0"/>
              </a:rPr>
              <a:t>insérer </a:t>
            </a:r>
            <a:r>
              <a:rPr lang="fr-FR" altLang="fr-FR" sz="1800" u="sng" dirty="0">
                <a:latin typeface="Calibri" panose="020F0502020204030204" pitchFamily="34" charset="0"/>
              </a:rPr>
              <a:t>dans une vie citoyenne et active  </a:t>
            </a:r>
            <a:r>
              <a:rPr lang="fr-FR" altLang="fr-FR" sz="1800" dirty="0">
                <a:latin typeface="Calibri" panose="020F0502020204030204" pitchFamily="34" charset="0"/>
              </a:rPr>
              <a:t>»</a:t>
            </a:r>
            <a:endParaRPr lang="fr-FR" altLang="fr-FR" sz="1800" b="1" i="1" dirty="0">
              <a:solidFill>
                <a:srgbClr val="FF0000"/>
              </a:solidFill>
              <a:latin typeface="Calibri" panose="020F0502020204030204" pitchFamily="34" charset="0"/>
            </a:endParaRPr>
          </a:p>
        </p:txBody>
      </p:sp>
      <p:pic>
        <p:nvPicPr>
          <p:cNvPr id="7" name="Image 9" descr="O:\COMMUN\2 - Formation\Photos école du génie Angers\SAM_0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861" y="2689955"/>
            <a:ext cx="2390926" cy="1566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43"/>
          <p:cNvGrpSpPr>
            <a:grpSpLocks/>
          </p:cNvGrpSpPr>
          <p:nvPr/>
        </p:nvGrpSpPr>
        <p:grpSpPr bwMode="auto">
          <a:xfrm>
            <a:off x="1559224" y="3598005"/>
            <a:ext cx="2565690" cy="2803118"/>
            <a:chOff x="890050" y="2307057"/>
            <a:chExt cx="2282227" cy="2266861"/>
          </a:xfrm>
        </p:grpSpPr>
        <p:pic>
          <p:nvPicPr>
            <p:cNvPr id="34" name="Picture 4" descr="D:\Users\eletexie\Documents\01 - Missions\04 - MinDef 2\03 - Coûts\01 - Infra\Illustrations\fond-carte-france.gif"/>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03" r="13484" b="7796"/>
            <a:stretch>
              <a:fillRect/>
            </a:stretch>
          </p:blipFill>
          <p:spPr bwMode="auto">
            <a:xfrm>
              <a:off x="890050" y="2307057"/>
              <a:ext cx="2282227" cy="226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9"/>
            <p:cNvSpPr>
              <a:spLocks noChangeAspect="1"/>
            </p:cNvSpPr>
            <p:nvPr/>
          </p:nvSpPr>
          <p:spPr bwMode="auto">
            <a:xfrm>
              <a:off x="2716435" y="2771268"/>
              <a:ext cx="166035" cy="165643"/>
            </a:xfrm>
            <a:prstGeom prst="ellipse">
              <a:avLst/>
            </a:prstGeom>
            <a:solidFill>
              <a:srgbClr val="669900"/>
            </a:solidFill>
            <a:ln w="28575" cap="flat" cmpd="sng" algn="ctr">
              <a:solidFill>
                <a:schemeClr val="tx1"/>
              </a:solidFill>
              <a:prstDash val="solid"/>
              <a:round/>
              <a:headEnd type="none" w="med" len="med"/>
              <a:tailEnd type="none" w="med" len="med"/>
            </a:ln>
            <a:effectLst/>
          </p:spPr>
          <p:txBody>
            <a:bodyPr lIns="36000" tIns="36000" rIns="36000" bIns="36000" anchor="ctr"/>
            <a:lstStyle/>
            <a:p>
              <a:pPr algn="ctr" fontAlgn="auto">
                <a:lnSpc>
                  <a:spcPct val="90000"/>
                </a:lnSpc>
                <a:spcBef>
                  <a:spcPts val="0"/>
                </a:spcBef>
                <a:spcAft>
                  <a:spcPts val="400"/>
                </a:spcAft>
                <a:buClr>
                  <a:srgbClr val="002533"/>
                </a:buClr>
                <a:buFont typeface="Arial" charset="0"/>
                <a:buNone/>
                <a:defRPr/>
              </a:pPr>
              <a:endParaRPr lang="fr-FR" sz="800" b="1" kern="0" dirty="0">
                <a:solidFill>
                  <a:prstClr val="white"/>
                </a:solidFill>
                <a:latin typeface="Calibri" pitchFamily="34" charset="0"/>
                <a:cs typeface="Calibri" pitchFamily="34" charset="0"/>
              </a:endParaRPr>
            </a:p>
          </p:txBody>
        </p:sp>
        <p:sp>
          <p:nvSpPr>
            <p:cNvPr id="36" name="Oval 19"/>
            <p:cNvSpPr>
              <a:spLocks noChangeAspect="1"/>
            </p:cNvSpPr>
            <p:nvPr/>
          </p:nvSpPr>
          <p:spPr bwMode="auto">
            <a:xfrm>
              <a:off x="1438468" y="3420549"/>
              <a:ext cx="167041" cy="164621"/>
            </a:xfrm>
            <a:prstGeom prst="ellipse">
              <a:avLst/>
            </a:prstGeom>
            <a:solidFill>
              <a:srgbClr val="669900"/>
            </a:solidFill>
            <a:ln w="28575" cap="flat" cmpd="sng" algn="ctr">
              <a:solidFill>
                <a:schemeClr val="tx1"/>
              </a:solidFill>
              <a:prstDash val="solid"/>
              <a:round/>
              <a:headEnd type="none" w="med" len="med"/>
              <a:tailEnd type="none" w="med" len="med"/>
            </a:ln>
            <a:effectLst/>
          </p:spPr>
          <p:txBody>
            <a:bodyPr lIns="36000" tIns="36000" rIns="36000" bIns="36000" anchor="ctr"/>
            <a:lstStyle/>
            <a:p>
              <a:pPr algn="ctr" fontAlgn="auto">
                <a:lnSpc>
                  <a:spcPct val="90000"/>
                </a:lnSpc>
                <a:spcBef>
                  <a:spcPts val="0"/>
                </a:spcBef>
                <a:spcAft>
                  <a:spcPts val="400"/>
                </a:spcAft>
                <a:buClr>
                  <a:srgbClr val="002533"/>
                </a:buClr>
                <a:buFont typeface="Arial" charset="0"/>
                <a:buNone/>
                <a:defRPr/>
              </a:pPr>
              <a:endParaRPr lang="fr-FR" sz="800" b="1" kern="0" dirty="0">
                <a:solidFill>
                  <a:prstClr val="white"/>
                </a:solidFill>
                <a:latin typeface="Calibri" pitchFamily="34" charset="0"/>
                <a:cs typeface="Calibri" pitchFamily="34" charset="0"/>
              </a:endParaRPr>
            </a:p>
          </p:txBody>
        </p:sp>
        <p:sp>
          <p:nvSpPr>
            <p:cNvPr id="37" name="Oval 19"/>
            <p:cNvSpPr>
              <a:spLocks noChangeAspect="1"/>
            </p:cNvSpPr>
            <p:nvPr/>
          </p:nvSpPr>
          <p:spPr bwMode="auto">
            <a:xfrm>
              <a:off x="2121728" y="2910326"/>
              <a:ext cx="167041" cy="165643"/>
            </a:xfrm>
            <a:prstGeom prst="ellipse">
              <a:avLst/>
            </a:prstGeom>
            <a:solidFill>
              <a:srgbClr val="669900"/>
            </a:solidFill>
            <a:ln w="28575" cap="flat" cmpd="sng" algn="ctr">
              <a:solidFill>
                <a:schemeClr val="tx1"/>
              </a:solidFill>
              <a:prstDash val="solid"/>
              <a:round/>
              <a:headEnd type="none" w="med" len="med"/>
              <a:tailEnd type="none" w="med" len="med"/>
            </a:ln>
            <a:effectLst/>
          </p:spPr>
          <p:txBody>
            <a:bodyPr lIns="36000" tIns="36000" rIns="36000" bIns="36000" anchor="ctr"/>
            <a:lstStyle/>
            <a:p>
              <a:pPr algn="ctr" fontAlgn="auto">
                <a:lnSpc>
                  <a:spcPct val="90000"/>
                </a:lnSpc>
                <a:spcBef>
                  <a:spcPts val="0"/>
                </a:spcBef>
                <a:spcAft>
                  <a:spcPts val="400"/>
                </a:spcAft>
                <a:buClr>
                  <a:srgbClr val="002533"/>
                </a:buClr>
                <a:buFont typeface="Arial" charset="0"/>
                <a:buNone/>
                <a:defRPr/>
              </a:pPr>
              <a:endParaRPr lang="fr-FR" sz="800" b="1" kern="0" dirty="0">
                <a:solidFill>
                  <a:prstClr val="white"/>
                </a:solidFill>
                <a:latin typeface="Calibri" pitchFamily="34" charset="0"/>
                <a:cs typeface="Calibri" pitchFamily="34" charset="0"/>
              </a:endParaRPr>
            </a:p>
          </p:txBody>
        </p:sp>
      </p:grpSp>
      <p:cxnSp>
        <p:nvCxnSpPr>
          <p:cNvPr id="9" name="Straight Connector 49"/>
          <p:cNvCxnSpPr>
            <a:stCxn id="15" idx="3"/>
            <a:endCxn id="36" idx="3"/>
          </p:cNvCxnSpPr>
          <p:nvPr/>
        </p:nvCxnSpPr>
        <p:spPr bwMode="auto">
          <a:xfrm flipV="1">
            <a:off x="1985707" y="5148662"/>
            <a:ext cx="217552" cy="244424"/>
          </a:xfrm>
          <a:prstGeom prst="line">
            <a:avLst/>
          </a:prstGeom>
          <a:noFill/>
          <a:ln w="12700" cap="flat" cmpd="sng" algn="ctr">
            <a:solidFill>
              <a:schemeClr val="tx1">
                <a:lumMod val="75000"/>
                <a:lumOff val="25000"/>
              </a:schemeClr>
            </a:solidFill>
            <a:prstDash val="solid"/>
            <a:round/>
            <a:headEnd type="none" w="med" len="med"/>
            <a:tailEnd type="none" w="med" len="med"/>
          </a:ln>
          <a:effectLst/>
        </p:spPr>
      </p:cxnSp>
      <p:cxnSp>
        <p:nvCxnSpPr>
          <p:cNvPr id="10" name="Straight Connector 49"/>
          <p:cNvCxnSpPr>
            <a:stCxn id="35" idx="5"/>
          </p:cNvCxnSpPr>
          <p:nvPr/>
        </p:nvCxnSpPr>
        <p:spPr bwMode="auto">
          <a:xfrm>
            <a:off x="3771962" y="4346515"/>
            <a:ext cx="866543" cy="456440"/>
          </a:xfrm>
          <a:prstGeom prst="line">
            <a:avLst/>
          </a:prstGeom>
          <a:noFill/>
          <a:ln w="12700" cap="flat" cmpd="sng" algn="ctr">
            <a:solidFill>
              <a:schemeClr val="tx1">
                <a:lumMod val="75000"/>
                <a:lumOff val="25000"/>
              </a:schemeClr>
            </a:solidFill>
            <a:prstDash val="solid"/>
            <a:round/>
            <a:headEnd type="none" w="med" len="med"/>
            <a:tailEnd type="none" w="med" len="med"/>
          </a:ln>
          <a:effectLst/>
        </p:spPr>
      </p:cxnSp>
      <p:cxnSp>
        <p:nvCxnSpPr>
          <p:cNvPr id="11" name="Straight Connector 49"/>
          <p:cNvCxnSpPr>
            <a:stCxn id="37" idx="1"/>
            <a:endCxn id="16" idx="3"/>
          </p:cNvCxnSpPr>
          <p:nvPr/>
        </p:nvCxnSpPr>
        <p:spPr bwMode="auto">
          <a:xfrm flipH="1" flipV="1">
            <a:off x="1624837" y="3314455"/>
            <a:ext cx="1346546" cy="1059527"/>
          </a:xfrm>
          <a:prstGeom prst="line">
            <a:avLst/>
          </a:prstGeom>
          <a:noFill/>
          <a:ln w="12700" cap="flat" cmpd="sng" algn="ctr">
            <a:solidFill>
              <a:schemeClr val="tx1">
                <a:lumMod val="75000"/>
                <a:lumOff val="25000"/>
              </a:schemeClr>
            </a:solidFill>
            <a:prstDash val="solid"/>
            <a:round/>
            <a:headEnd type="none" w="med" len="med"/>
            <a:tailEnd type="none" w="med" len="med"/>
          </a:ln>
          <a:effectLst/>
        </p:spPr>
      </p:cxnSp>
      <p:sp>
        <p:nvSpPr>
          <p:cNvPr id="12" name="Ellipse 11"/>
          <p:cNvSpPr/>
          <p:nvPr/>
        </p:nvSpPr>
        <p:spPr bwMode="auto">
          <a:xfrm>
            <a:off x="2821706" y="4392032"/>
            <a:ext cx="88238" cy="11253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eaLnBrk="1" fontAlgn="auto" hangingPunct="1">
              <a:lnSpc>
                <a:spcPct val="90000"/>
              </a:lnSpc>
              <a:spcBef>
                <a:spcPts val="0"/>
              </a:spcBef>
              <a:spcAft>
                <a:spcPts val="400"/>
              </a:spcAft>
              <a:buClr>
                <a:srgbClr val="002533"/>
              </a:buClr>
              <a:defRPr/>
            </a:pPr>
            <a:endParaRPr lang="fr-FR" sz="1400" b="1" kern="0" dirty="0">
              <a:latin typeface="Calibri" pitchFamily="34" charset="0"/>
              <a:cs typeface="Calibri" pitchFamily="34" charset="0"/>
            </a:endParaRPr>
          </a:p>
        </p:txBody>
      </p:sp>
      <p:sp>
        <p:nvSpPr>
          <p:cNvPr id="13" name="ZoneTexte 28"/>
          <p:cNvSpPr txBox="1">
            <a:spLocks noChangeArrowheads="1"/>
          </p:cNvSpPr>
          <p:nvPr/>
        </p:nvSpPr>
        <p:spPr bwMode="auto">
          <a:xfrm>
            <a:off x="1985707" y="3049095"/>
            <a:ext cx="1978568" cy="492443"/>
          </a:xfrm>
          <a:prstGeom prst="rect">
            <a:avLst/>
          </a:prstGeom>
          <a:solidFill>
            <a:schemeClr val="accent1">
              <a:lumMod val="40000"/>
              <a:lumOff val="60000"/>
            </a:schemeClr>
          </a:solidFill>
          <a:ln w="19050">
            <a:solidFill>
              <a:schemeClr val="tx1"/>
            </a:solidFill>
            <a:miter lim="800000"/>
            <a:headEnd/>
            <a:tailEnd/>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defRPr/>
            </a:pPr>
            <a:r>
              <a:rPr lang="fr-FR" altLang="fr-FR" sz="1400" b="1" dirty="0" smtClean="0">
                <a:latin typeface="Calibri" pitchFamily="34" charset="0"/>
              </a:rPr>
              <a:t>COM SMV</a:t>
            </a:r>
          </a:p>
          <a:p>
            <a:pPr algn="ctr">
              <a:defRPr/>
            </a:pPr>
            <a:r>
              <a:rPr lang="fr-FR" altLang="fr-FR" sz="1200" dirty="0" smtClean="0">
                <a:latin typeface="Calibri" pitchFamily="34" charset="0"/>
              </a:rPr>
              <a:t>Arcueil</a:t>
            </a:r>
          </a:p>
        </p:txBody>
      </p:sp>
      <p:sp>
        <p:nvSpPr>
          <p:cNvPr id="14" name="ZoneTexte 30"/>
          <p:cNvSpPr txBox="1">
            <a:spLocks noChangeArrowheads="1"/>
          </p:cNvSpPr>
          <p:nvPr/>
        </p:nvSpPr>
        <p:spPr bwMode="auto">
          <a:xfrm>
            <a:off x="4100026" y="4802954"/>
            <a:ext cx="1975174" cy="492443"/>
          </a:xfrm>
          <a:prstGeom prst="rect">
            <a:avLst/>
          </a:prstGeom>
          <a:solidFill>
            <a:schemeClr val="bg1"/>
          </a:solidFill>
          <a:ln w="12700">
            <a:solidFill>
              <a:schemeClr val="tx1"/>
            </a:solidFill>
            <a:miter lim="800000"/>
            <a:headEnd/>
            <a:tailEnd/>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fr-FR" altLang="fr-FR" sz="1400" b="1" dirty="0">
                <a:latin typeface="Calibri" pitchFamily="34" charset="0"/>
              </a:rPr>
              <a:t>1</a:t>
            </a:r>
            <a:r>
              <a:rPr lang="fr-FR" altLang="fr-FR" sz="1400" b="1" baseline="30000" dirty="0">
                <a:latin typeface="Calibri" pitchFamily="34" charset="0"/>
              </a:rPr>
              <a:t>er</a:t>
            </a:r>
            <a:r>
              <a:rPr lang="fr-FR" altLang="fr-FR" sz="1400" b="1" dirty="0">
                <a:latin typeface="Calibri" pitchFamily="34" charset="0"/>
              </a:rPr>
              <a:t> RSMV</a:t>
            </a:r>
          </a:p>
          <a:p>
            <a:pPr algn="ctr"/>
            <a:r>
              <a:rPr lang="fr-FR" altLang="fr-FR" sz="1200" dirty="0" smtClean="0">
                <a:latin typeface="Calibri" pitchFamily="34" charset="0"/>
              </a:rPr>
              <a:t>Montigny-lès-Metz</a:t>
            </a:r>
            <a:endParaRPr lang="fr-FR" altLang="fr-FR" sz="800" dirty="0">
              <a:latin typeface="Calibri" pitchFamily="34" charset="0"/>
            </a:endParaRPr>
          </a:p>
        </p:txBody>
      </p:sp>
      <p:sp>
        <p:nvSpPr>
          <p:cNvPr id="15" name="ZoneTexte 36"/>
          <p:cNvSpPr txBox="1">
            <a:spLocks noChangeArrowheads="1"/>
          </p:cNvSpPr>
          <p:nvPr/>
        </p:nvSpPr>
        <p:spPr bwMode="auto">
          <a:xfrm>
            <a:off x="174566" y="5146864"/>
            <a:ext cx="1811141" cy="492443"/>
          </a:xfrm>
          <a:prstGeom prst="rect">
            <a:avLst/>
          </a:prstGeom>
          <a:solidFill>
            <a:schemeClr val="bg1"/>
          </a:solidFill>
          <a:ln w="19050">
            <a:solidFill>
              <a:schemeClr val="tx1"/>
            </a:solidFill>
            <a:miter lim="800000"/>
            <a:headEnd/>
            <a:tailEnd/>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fr-FR" altLang="fr-FR" sz="1400" b="1" dirty="0">
                <a:latin typeface="Calibri" pitchFamily="34" charset="0"/>
              </a:rPr>
              <a:t>3</a:t>
            </a:r>
            <a:r>
              <a:rPr lang="fr-FR" altLang="fr-FR" sz="1400" b="1" baseline="30000" dirty="0">
                <a:latin typeface="Calibri" pitchFamily="34" charset="0"/>
              </a:rPr>
              <a:t>e</a:t>
            </a:r>
            <a:r>
              <a:rPr lang="fr-FR" altLang="fr-FR" sz="1400" b="1" dirty="0">
                <a:latin typeface="Calibri" pitchFamily="34" charset="0"/>
              </a:rPr>
              <a:t> RSMV </a:t>
            </a:r>
          </a:p>
          <a:p>
            <a:pPr algn="ctr"/>
            <a:r>
              <a:rPr lang="fr-FR" altLang="fr-FR" sz="1200" dirty="0">
                <a:latin typeface="Calibri" pitchFamily="34" charset="0"/>
              </a:rPr>
              <a:t>La </a:t>
            </a:r>
            <a:r>
              <a:rPr lang="fr-FR" altLang="fr-FR" sz="1200" dirty="0" smtClean="0">
                <a:latin typeface="Calibri" pitchFamily="34" charset="0"/>
              </a:rPr>
              <a:t>Rochelle</a:t>
            </a:r>
            <a:endParaRPr lang="fr-FR" altLang="fr-FR" sz="1200" dirty="0">
              <a:latin typeface="Calibri" pitchFamily="34" charset="0"/>
            </a:endParaRPr>
          </a:p>
        </p:txBody>
      </p:sp>
      <p:sp>
        <p:nvSpPr>
          <p:cNvPr id="16" name="ZoneTexte 31"/>
          <p:cNvSpPr txBox="1">
            <a:spLocks noChangeArrowheads="1"/>
          </p:cNvSpPr>
          <p:nvPr/>
        </p:nvSpPr>
        <p:spPr bwMode="auto">
          <a:xfrm>
            <a:off x="174566" y="3068233"/>
            <a:ext cx="1450271" cy="492443"/>
          </a:xfrm>
          <a:prstGeom prst="rect">
            <a:avLst/>
          </a:prstGeom>
          <a:solidFill>
            <a:srgbClr val="FFFFFF"/>
          </a:solidFill>
          <a:ln w="19050">
            <a:solidFill>
              <a:schemeClr val="tx1"/>
            </a:solidFill>
            <a:miter lim="800000"/>
            <a:headEnd/>
            <a:tailEnd/>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fr-FR" altLang="fr-FR" sz="1400" b="1" dirty="0">
                <a:latin typeface="Calibri" pitchFamily="34" charset="0"/>
              </a:rPr>
              <a:t>2</a:t>
            </a:r>
            <a:r>
              <a:rPr lang="fr-FR" altLang="fr-FR" sz="1400" b="1" baseline="30000" dirty="0">
                <a:latin typeface="Calibri" pitchFamily="34" charset="0"/>
              </a:rPr>
              <a:t>e</a:t>
            </a:r>
            <a:r>
              <a:rPr lang="fr-FR" altLang="fr-FR" sz="1400" b="1" dirty="0">
                <a:latin typeface="Calibri" pitchFamily="34" charset="0"/>
              </a:rPr>
              <a:t> RSMV </a:t>
            </a:r>
          </a:p>
          <a:p>
            <a:pPr algn="ctr"/>
            <a:r>
              <a:rPr lang="fr-FR" altLang="fr-FR" sz="1200" dirty="0">
                <a:latin typeface="Calibri" pitchFamily="34" charset="0"/>
              </a:rPr>
              <a:t>Brétigny sur </a:t>
            </a:r>
            <a:r>
              <a:rPr lang="fr-FR" altLang="fr-FR" sz="1200" dirty="0" smtClean="0">
                <a:latin typeface="Calibri" pitchFamily="34" charset="0"/>
              </a:rPr>
              <a:t>Orge</a:t>
            </a:r>
            <a:endParaRPr lang="fr-FR" altLang="fr-FR" sz="1200" dirty="0">
              <a:latin typeface="Calibri" pitchFamily="34" charset="0"/>
            </a:endParaRPr>
          </a:p>
        </p:txBody>
      </p:sp>
      <p:cxnSp>
        <p:nvCxnSpPr>
          <p:cNvPr id="17" name="Straight Connector 49"/>
          <p:cNvCxnSpPr/>
          <p:nvPr/>
        </p:nvCxnSpPr>
        <p:spPr bwMode="auto">
          <a:xfrm flipV="1">
            <a:off x="2881662" y="3598005"/>
            <a:ext cx="82582" cy="810464"/>
          </a:xfrm>
          <a:prstGeom prst="line">
            <a:avLst/>
          </a:prstGeom>
          <a:noFill/>
          <a:ln w="12700" cap="flat" cmpd="sng" algn="ctr">
            <a:solidFill>
              <a:schemeClr val="tx1">
                <a:lumMod val="75000"/>
                <a:lumOff val="25000"/>
              </a:schemeClr>
            </a:solidFill>
            <a:prstDash val="solid"/>
            <a:round/>
            <a:headEnd type="none" w="med" len="med"/>
            <a:tailEnd type="none" w="med" len="med"/>
          </a:ln>
          <a:effectLst/>
        </p:spPr>
      </p:cxnSp>
      <p:cxnSp>
        <p:nvCxnSpPr>
          <p:cNvPr id="19" name="Straight Connector 49"/>
          <p:cNvCxnSpPr>
            <a:stCxn id="21" idx="7"/>
            <a:endCxn id="20" idx="1"/>
          </p:cNvCxnSpPr>
          <p:nvPr/>
        </p:nvCxnSpPr>
        <p:spPr bwMode="auto">
          <a:xfrm flipV="1">
            <a:off x="3399484" y="3795254"/>
            <a:ext cx="804001" cy="461264"/>
          </a:xfrm>
          <a:prstGeom prst="line">
            <a:avLst/>
          </a:prstGeom>
          <a:noFill/>
          <a:ln w="12700" cap="flat" cmpd="sng" algn="ctr">
            <a:solidFill>
              <a:schemeClr val="tx1">
                <a:lumMod val="75000"/>
                <a:lumOff val="25000"/>
              </a:schemeClr>
            </a:solidFill>
            <a:prstDash val="solid"/>
            <a:round/>
            <a:headEnd type="none" w="med" len="med"/>
            <a:tailEnd type="none" w="med" len="med"/>
          </a:ln>
          <a:effectLst/>
        </p:spPr>
      </p:cxnSp>
      <p:sp>
        <p:nvSpPr>
          <p:cNvPr id="20" name="ZoneTexte 28"/>
          <p:cNvSpPr txBox="1">
            <a:spLocks noChangeArrowheads="1"/>
          </p:cNvSpPr>
          <p:nvPr/>
        </p:nvSpPr>
        <p:spPr bwMode="auto">
          <a:xfrm>
            <a:off x="4203485" y="3656754"/>
            <a:ext cx="1871715" cy="276999"/>
          </a:xfrm>
          <a:prstGeom prst="rect">
            <a:avLst/>
          </a:prstGeom>
          <a:solidFill>
            <a:schemeClr val="bg1"/>
          </a:solidFill>
          <a:ln w="19050">
            <a:solidFill>
              <a:schemeClr val="tx1"/>
            </a:solidFill>
            <a:miter lim="800000"/>
            <a:headEnd/>
            <a:tailEnd/>
          </a:ln>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fr-FR" altLang="fr-FR" sz="1200" dirty="0" smtClean="0">
                <a:latin typeface="Calibri" pitchFamily="34" charset="0"/>
              </a:rPr>
              <a:t>Châlons-en-Champagne</a:t>
            </a:r>
            <a:endParaRPr lang="fr-FR" altLang="fr-FR" sz="1200" dirty="0">
              <a:latin typeface="Calibri" pitchFamily="34" charset="0"/>
            </a:endParaRPr>
          </a:p>
        </p:txBody>
      </p:sp>
      <p:sp>
        <p:nvSpPr>
          <p:cNvPr id="21" name="Oval 19"/>
          <p:cNvSpPr>
            <a:spLocks noChangeAspect="1"/>
          </p:cNvSpPr>
          <p:nvPr/>
        </p:nvSpPr>
        <p:spPr bwMode="auto">
          <a:xfrm>
            <a:off x="3252715" y="4228929"/>
            <a:ext cx="171951" cy="188391"/>
          </a:xfrm>
          <a:prstGeom prst="ellipse">
            <a:avLst/>
          </a:prstGeom>
          <a:solidFill>
            <a:srgbClr val="669900"/>
          </a:solidFill>
          <a:ln w="28575" cap="flat" cmpd="sng" algn="ctr">
            <a:solidFill>
              <a:schemeClr val="tx1"/>
            </a:solidFill>
            <a:prstDash val="solid"/>
            <a:round/>
            <a:headEnd type="none" w="med" len="med"/>
            <a:tailEnd type="none" w="med" len="med"/>
          </a:ln>
          <a:effectLst/>
        </p:spPr>
        <p:txBody>
          <a:bodyPr lIns="36000" tIns="36000" rIns="36000" bIns="36000" anchor="ctr"/>
          <a:lstStyle/>
          <a:p>
            <a:pPr algn="ctr" fontAlgn="auto">
              <a:lnSpc>
                <a:spcPct val="90000"/>
              </a:lnSpc>
              <a:spcBef>
                <a:spcPts val="0"/>
              </a:spcBef>
              <a:spcAft>
                <a:spcPts val="400"/>
              </a:spcAft>
              <a:buClr>
                <a:srgbClr val="002533"/>
              </a:buClr>
              <a:buFont typeface="Arial" charset="0"/>
              <a:buNone/>
              <a:defRPr/>
            </a:pPr>
            <a:endParaRPr lang="fr-FR" sz="800" b="1" kern="0" dirty="0">
              <a:solidFill>
                <a:prstClr val="white"/>
              </a:solidFill>
              <a:latin typeface="Calibri" pitchFamily="34" charset="0"/>
              <a:cs typeface="Calibri" pitchFamily="34" charset="0"/>
            </a:endParaRPr>
          </a:p>
        </p:txBody>
      </p:sp>
      <p:sp>
        <p:nvSpPr>
          <p:cNvPr id="22" name="Oval 19"/>
          <p:cNvSpPr>
            <a:spLocks noChangeAspect="1"/>
          </p:cNvSpPr>
          <p:nvPr/>
        </p:nvSpPr>
        <p:spPr bwMode="auto">
          <a:xfrm>
            <a:off x="3458603" y="5146864"/>
            <a:ext cx="186658" cy="204829"/>
          </a:xfrm>
          <a:prstGeom prst="ellipse">
            <a:avLst/>
          </a:prstGeom>
          <a:solidFill>
            <a:srgbClr val="00B0F0"/>
          </a:solidFill>
          <a:ln w="28575" cap="flat" cmpd="sng" algn="ctr">
            <a:solidFill>
              <a:schemeClr val="tx1"/>
            </a:solidFill>
            <a:prstDash val="solid"/>
            <a:round/>
            <a:headEnd type="none" w="med" len="med"/>
            <a:tailEnd type="none" w="med" len="med"/>
          </a:ln>
          <a:effectLst/>
        </p:spPr>
        <p:txBody>
          <a:bodyPr lIns="36000" tIns="36000" rIns="36000" bIns="36000" anchor="ctr"/>
          <a:lstStyle/>
          <a:p>
            <a:pPr algn="ctr" fontAlgn="auto">
              <a:lnSpc>
                <a:spcPct val="90000"/>
              </a:lnSpc>
              <a:spcBef>
                <a:spcPts val="0"/>
              </a:spcBef>
              <a:spcAft>
                <a:spcPts val="400"/>
              </a:spcAft>
              <a:buClr>
                <a:srgbClr val="002533"/>
              </a:buClr>
              <a:buFont typeface="Arial" charset="0"/>
              <a:buNone/>
              <a:defRPr/>
            </a:pPr>
            <a:endParaRPr lang="fr-FR" sz="800" b="1" kern="0" dirty="0">
              <a:solidFill>
                <a:prstClr val="white"/>
              </a:solidFill>
              <a:latin typeface="Calibri" pitchFamily="34" charset="0"/>
              <a:cs typeface="Calibri" pitchFamily="34" charset="0"/>
            </a:endParaRPr>
          </a:p>
        </p:txBody>
      </p:sp>
      <p:sp>
        <p:nvSpPr>
          <p:cNvPr id="23" name="Oval 19"/>
          <p:cNvSpPr>
            <a:spLocks noChangeAspect="1"/>
          </p:cNvSpPr>
          <p:nvPr/>
        </p:nvSpPr>
        <p:spPr bwMode="auto">
          <a:xfrm>
            <a:off x="1662168" y="4343986"/>
            <a:ext cx="186658" cy="204829"/>
          </a:xfrm>
          <a:prstGeom prst="ellipse">
            <a:avLst/>
          </a:prstGeom>
          <a:solidFill>
            <a:srgbClr val="003399"/>
          </a:solidFill>
          <a:ln w="28575" cap="flat" cmpd="sng" algn="ctr">
            <a:solidFill>
              <a:schemeClr val="tx1"/>
            </a:solidFill>
            <a:prstDash val="solid"/>
            <a:round/>
            <a:headEnd type="none" w="med" len="med"/>
            <a:tailEnd type="none" w="med" len="med"/>
          </a:ln>
          <a:effectLst/>
        </p:spPr>
        <p:txBody>
          <a:bodyPr lIns="36000" tIns="36000" rIns="36000" bIns="36000" anchor="ctr"/>
          <a:lstStyle/>
          <a:p>
            <a:pPr algn="ctr" fontAlgn="auto">
              <a:lnSpc>
                <a:spcPct val="90000"/>
              </a:lnSpc>
              <a:spcBef>
                <a:spcPts val="0"/>
              </a:spcBef>
              <a:spcAft>
                <a:spcPts val="400"/>
              </a:spcAft>
              <a:buClr>
                <a:srgbClr val="002533"/>
              </a:buClr>
              <a:buFont typeface="Arial" charset="0"/>
              <a:buNone/>
              <a:defRPr/>
            </a:pPr>
            <a:endParaRPr lang="fr-FR" sz="800" b="1" kern="0" dirty="0">
              <a:solidFill>
                <a:srgbClr val="00B0F0"/>
              </a:solidFill>
              <a:latin typeface="Calibri" pitchFamily="34" charset="0"/>
              <a:cs typeface="Calibri" pitchFamily="34" charset="0"/>
            </a:endParaRPr>
          </a:p>
        </p:txBody>
      </p:sp>
      <p:sp>
        <p:nvSpPr>
          <p:cNvPr id="24" name="ZoneTexte 30"/>
          <p:cNvSpPr txBox="1">
            <a:spLocks noChangeArrowheads="1"/>
          </p:cNvSpPr>
          <p:nvPr/>
        </p:nvSpPr>
        <p:spPr bwMode="auto">
          <a:xfrm>
            <a:off x="4188264" y="5662729"/>
            <a:ext cx="1836029" cy="492443"/>
          </a:xfrm>
          <a:prstGeom prst="rect">
            <a:avLst/>
          </a:prstGeom>
          <a:solidFill>
            <a:schemeClr val="bg1"/>
          </a:solidFill>
          <a:ln w="12700">
            <a:solidFill>
              <a:schemeClr val="tx1"/>
            </a:solidFill>
            <a:miter lim="800000"/>
            <a:headEnd/>
            <a:tailEnd/>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fr-FR" altLang="fr-FR" sz="1400" b="1" dirty="0">
                <a:latin typeface="Calibri" pitchFamily="34" charset="0"/>
              </a:rPr>
              <a:t>CSMV Armée de l’Air         </a:t>
            </a:r>
          </a:p>
          <a:p>
            <a:pPr algn="ctr"/>
            <a:r>
              <a:rPr lang="fr-FR" altLang="fr-FR" sz="1200" dirty="0" smtClean="0">
                <a:latin typeface="Calibri" pitchFamily="34" charset="0"/>
              </a:rPr>
              <a:t>Ambérieu</a:t>
            </a:r>
            <a:endParaRPr lang="fr-FR" altLang="fr-FR" sz="1200" dirty="0">
              <a:latin typeface="Calibri" pitchFamily="34" charset="0"/>
            </a:endParaRPr>
          </a:p>
        </p:txBody>
      </p:sp>
      <p:cxnSp>
        <p:nvCxnSpPr>
          <p:cNvPr id="25" name="Straight Connector 49"/>
          <p:cNvCxnSpPr/>
          <p:nvPr/>
        </p:nvCxnSpPr>
        <p:spPr bwMode="auto">
          <a:xfrm>
            <a:off x="3663361" y="5260658"/>
            <a:ext cx="918580" cy="399542"/>
          </a:xfrm>
          <a:prstGeom prst="line">
            <a:avLst/>
          </a:prstGeom>
          <a:noFill/>
          <a:ln w="12700" cap="flat" cmpd="sng" algn="ctr">
            <a:solidFill>
              <a:schemeClr val="tx1">
                <a:lumMod val="75000"/>
                <a:lumOff val="25000"/>
              </a:schemeClr>
            </a:solidFill>
            <a:prstDash val="solid"/>
            <a:round/>
            <a:headEnd type="none" w="med" len="med"/>
            <a:tailEnd type="none" w="med" len="med"/>
          </a:ln>
          <a:effectLst/>
        </p:spPr>
      </p:cxnSp>
      <p:cxnSp>
        <p:nvCxnSpPr>
          <p:cNvPr id="26" name="Straight Connector 49"/>
          <p:cNvCxnSpPr/>
          <p:nvPr/>
        </p:nvCxnSpPr>
        <p:spPr bwMode="auto">
          <a:xfrm>
            <a:off x="739062" y="4000076"/>
            <a:ext cx="918580" cy="399542"/>
          </a:xfrm>
          <a:prstGeom prst="line">
            <a:avLst/>
          </a:prstGeom>
          <a:noFill/>
          <a:ln w="12700" cap="flat" cmpd="sng" algn="ctr">
            <a:solidFill>
              <a:schemeClr val="tx1">
                <a:lumMod val="75000"/>
                <a:lumOff val="25000"/>
              </a:schemeClr>
            </a:solidFill>
            <a:prstDash val="solid"/>
            <a:round/>
            <a:headEnd type="none" w="med" len="med"/>
            <a:tailEnd type="none" w="med" len="med"/>
          </a:ln>
          <a:effectLst/>
        </p:spPr>
      </p:cxnSp>
      <p:sp>
        <p:nvSpPr>
          <p:cNvPr id="27" name="ZoneTexte 31"/>
          <p:cNvSpPr txBox="1">
            <a:spLocks noChangeArrowheads="1"/>
          </p:cNvSpPr>
          <p:nvPr/>
        </p:nvSpPr>
        <p:spPr bwMode="auto">
          <a:xfrm>
            <a:off x="122528" y="3769960"/>
            <a:ext cx="1450271" cy="492443"/>
          </a:xfrm>
          <a:prstGeom prst="rect">
            <a:avLst/>
          </a:prstGeom>
          <a:solidFill>
            <a:srgbClr val="FFFFFF"/>
          </a:solidFill>
          <a:ln w="19050">
            <a:solidFill>
              <a:schemeClr val="tx1"/>
            </a:solidFill>
            <a:miter lim="800000"/>
            <a:headEnd/>
            <a:tailEnd/>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fr-FR" altLang="fr-FR" sz="1400" b="1" dirty="0">
                <a:latin typeface="Calibri" pitchFamily="34" charset="0"/>
              </a:rPr>
              <a:t>CSMV  Marine</a:t>
            </a:r>
          </a:p>
          <a:p>
            <a:pPr algn="ctr"/>
            <a:r>
              <a:rPr lang="fr-FR" altLang="fr-FR" sz="1200" dirty="0">
                <a:latin typeface="Calibri" pitchFamily="34" charset="0"/>
              </a:rPr>
              <a:t>Brest  </a:t>
            </a:r>
            <a:r>
              <a:rPr lang="fr-FR" altLang="fr-FR" sz="1200" dirty="0" smtClean="0">
                <a:latin typeface="Calibri" pitchFamily="34" charset="0"/>
              </a:rPr>
              <a:t>       </a:t>
            </a:r>
            <a:endParaRPr lang="fr-FR" altLang="fr-FR" sz="1200" dirty="0">
              <a:latin typeface="Calibri" pitchFamily="34" charset="0"/>
            </a:endParaRPr>
          </a:p>
        </p:txBody>
      </p:sp>
      <p:pic>
        <p:nvPicPr>
          <p:cNvPr id="39" name="Image 26" descr="P:\06_COMMUN\7 - Communication\Photos\7- Visite AFPA + CFA COURCELLES CHAUSSY\IMG_243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6480" y="4684711"/>
            <a:ext cx="2304307" cy="175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t 1"/>
          <p:cNvGraphicFramePr>
            <a:graphicFrameLocks noChangeAspect="1"/>
          </p:cNvGraphicFramePr>
          <p:nvPr>
            <p:extLst>
              <p:ext uri="{D42A27DB-BD31-4B8C-83A1-F6EECF244321}">
                <p14:modId xmlns:p14="http://schemas.microsoft.com/office/powerpoint/2010/main" val="723534702"/>
              </p:ext>
            </p:extLst>
          </p:nvPr>
        </p:nvGraphicFramePr>
        <p:xfrm>
          <a:off x="195638" y="72967"/>
          <a:ext cx="543424" cy="725345"/>
        </p:xfrm>
        <a:graphic>
          <a:graphicData uri="http://schemas.openxmlformats.org/presentationml/2006/ole">
            <mc:AlternateContent xmlns:mc="http://schemas.openxmlformats.org/markup-compatibility/2006">
              <mc:Choice xmlns:v="urn:schemas-microsoft-com:vml" Requires="v">
                <p:oleObj spid="_x0000_s1197068" name="Acrobat Document" r:id="rId7" imgW="4047942" imgH="5400540" progId="AcroExch.Document.DC">
                  <p:embed/>
                </p:oleObj>
              </mc:Choice>
              <mc:Fallback>
                <p:oleObj name="Acrobat Document" r:id="rId7" imgW="4047942" imgH="5400540" progId="AcroExch.Document.DC">
                  <p:embed/>
                  <p:pic>
                    <p:nvPicPr>
                      <p:cNvPr id="0" name="Obje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638" y="72967"/>
                        <a:ext cx="543424" cy="72534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99537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2"/>
          <p:cNvSpPr txBox="1">
            <a:spLocks noChangeArrowheads="1"/>
          </p:cNvSpPr>
          <p:nvPr/>
        </p:nvSpPr>
        <p:spPr bwMode="auto">
          <a:xfrm>
            <a:off x="3174" y="843138"/>
            <a:ext cx="9140826"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endParaRPr lang="fr-FR" altLang="fr-FR" sz="1600" b="1" u="sng" dirty="0" smtClean="0">
              <a:latin typeface="Calibri" panose="020F0502020204030204" pitchFamily="34" charset="0"/>
            </a:endParaRPr>
          </a:p>
          <a:p>
            <a:pPr algn="ctr" eaLnBrk="1" hangingPunct="1"/>
            <a:r>
              <a:rPr lang="fr-FR" altLang="fr-FR" sz="2000" b="1" dirty="0" smtClean="0">
                <a:latin typeface="Calibri" panose="020F0502020204030204" pitchFamily="34" charset="0"/>
              </a:rPr>
              <a:t>Le Service Militaire Volontaire</a:t>
            </a:r>
          </a:p>
          <a:p>
            <a:pPr algn="ctr" eaLnBrk="1" hangingPunct="1"/>
            <a:endParaRPr lang="fr-FR" altLang="fr-FR" sz="1600" b="1" dirty="0">
              <a:latin typeface="Calibri" panose="020F0502020204030204" pitchFamily="34" charset="0"/>
            </a:endParaRPr>
          </a:p>
          <a:p>
            <a:pPr algn="ctr" eaLnBrk="1" hangingPunct="1"/>
            <a:r>
              <a:rPr lang="fr-FR" altLang="fr-FR" sz="1600" dirty="0" smtClean="0">
                <a:latin typeface="Calibri" panose="020F0502020204030204" pitchFamily="34" charset="0"/>
              </a:rPr>
              <a:t>Une </a:t>
            </a:r>
            <a:r>
              <a:rPr lang="fr-FR" altLang="fr-FR" sz="1600" b="1" dirty="0" smtClean="0">
                <a:effectLst>
                  <a:outerShdw blurRad="38100" dist="38100" dir="2700000" algn="tl">
                    <a:srgbClr val="000000">
                      <a:alpha val="43137"/>
                    </a:srgbClr>
                  </a:outerShdw>
                </a:effectLst>
                <a:latin typeface="Calibri" panose="020F0502020204030204" pitchFamily="34" charset="0"/>
              </a:rPr>
              <a:t>formation humaine </a:t>
            </a:r>
            <a:r>
              <a:rPr lang="fr-FR" altLang="fr-FR" sz="1600" dirty="0" smtClean="0">
                <a:latin typeface="Calibri" panose="020F0502020204030204" pitchFamily="34" charset="0"/>
              </a:rPr>
              <a:t>pour ouvrir une jeunesse en perte de repères au monde professionnel</a:t>
            </a:r>
          </a:p>
          <a:p>
            <a:pPr eaLnBrk="1" hangingPunct="1"/>
            <a:endParaRPr lang="fr-FR" altLang="fr-FR" sz="1600" dirty="0" smtClean="0">
              <a:latin typeface="Calibri" panose="020F0502020204030204" pitchFamily="34" charset="0"/>
            </a:endParaRPr>
          </a:p>
          <a:p>
            <a:pPr algn="ctr" eaLnBrk="1" hangingPunct="1"/>
            <a:r>
              <a:rPr lang="fr-FR" altLang="fr-FR" sz="1600" dirty="0">
                <a:latin typeface="Calibri" panose="020F0502020204030204" pitchFamily="34" charset="0"/>
              </a:rPr>
              <a:t>Une </a:t>
            </a:r>
            <a:r>
              <a:rPr lang="fr-FR" altLang="fr-FR" sz="1600" b="1" dirty="0">
                <a:effectLst>
                  <a:outerShdw blurRad="38100" dist="38100" dir="2700000" algn="tl">
                    <a:srgbClr val="000000">
                      <a:alpha val="43137"/>
                    </a:srgbClr>
                  </a:outerShdw>
                </a:effectLst>
                <a:latin typeface="Calibri" panose="020F0502020204030204" pitchFamily="34" charset="0"/>
              </a:rPr>
              <a:t>formation professionnelle </a:t>
            </a:r>
            <a:r>
              <a:rPr lang="fr-FR" altLang="fr-FR" sz="1600" dirty="0">
                <a:latin typeface="Calibri" panose="020F0502020204030204" pitchFamily="34" charset="0"/>
              </a:rPr>
              <a:t>pour permettre au volontaire d’acquérir les premiers gestes d’un métier</a:t>
            </a:r>
          </a:p>
          <a:p>
            <a:pPr algn="ctr" eaLnBrk="1" hangingPunct="1"/>
            <a:endParaRPr lang="fr-FR" altLang="fr-FR" sz="1600" dirty="0">
              <a:latin typeface="Calibri" panose="020F0502020204030204" pitchFamily="34" charset="0"/>
            </a:endParaRPr>
          </a:p>
          <a:p>
            <a:pPr algn="ctr" eaLnBrk="1" hangingPunct="1"/>
            <a:r>
              <a:rPr lang="fr-FR" altLang="fr-FR" sz="1600" dirty="0">
                <a:latin typeface="Calibri" panose="020F0502020204030204" pitchFamily="34" charset="0"/>
              </a:rPr>
              <a:t>Une </a:t>
            </a:r>
            <a:r>
              <a:rPr lang="fr-FR" altLang="fr-FR" sz="1600" b="1" dirty="0">
                <a:effectLst>
                  <a:outerShdw blurRad="38100" dist="38100" dir="2700000" algn="tl">
                    <a:srgbClr val="000000">
                      <a:alpha val="43137"/>
                    </a:srgbClr>
                  </a:outerShdw>
                </a:effectLst>
                <a:latin typeface="Calibri" panose="020F0502020204030204" pitchFamily="34" charset="0"/>
              </a:rPr>
              <a:t>formation de </a:t>
            </a:r>
            <a:r>
              <a:rPr lang="fr-FR" altLang="fr-FR" sz="1600" b="1" dirty="0" smtClean="0">
                <a:effectLst>
                  <a:outerShdw blurRad="38100" dist="38100" dir="2700000" algn="tl">
                    <a:srgbClr val="000000">
                      <a:alpha val="43137"/>
                    </a:srgbClr>
                  </a:outerShdw>
                </a:effectLst>
                <a:latin typeface="Calibri" panose="020F0502020204030204" pitchFamily="34" charset="0"/>
              </a:rPr>
              <a:t>« bout </a:t>
            </a:r>
            <a:r>
              <a:rPr lang="fr-FR" altLang="fr-FR" sz="1600" b="1" dirty="0">
                <a:effectLst>
                  <a:outerShdw blurRad="38100" dist="38100" dir="2700000" algn="tl">
                    <a:srgbClr val="000000">
                      <a:alpha val="43137"/>
                    </a:srgbClr>
                  </a:outerShdw>
                </a:effectLst>
                <a:latin typeface="Calibri" panose="020F0502020204030204" pitchFamily="34" charset="0"/>
              </a:rPr>
              <a:t>en </a:t>
            </a:r>
            <a:r>
              <a:rPr lang="fr-FR" altLang="fr-FR" sz="1600" b="1" dirty="0" smtClean="0">
                <a:effectLst>
                  <a:outerShdw blurRad="38100" dist="38100" dir="2700000" algn="tl">
                    <a:srgbClr val="000000">
                      <a:alpha val="43137"/>
                    </a:srgbClr>
                  </a:outerShdw>
                </a:effectLst>
                <a:latin typeface="Calibri" panose="020F0502020204030204" pitchFamily="34" charset="0"/>
              </a:rPr>
              <a:t>bout » </a:t>
            </a:r>
            <a:r>
              <a:rPr lang="fr-FR" altLang="fr-FR" sz="1600" dirty="0">
                <a:latin typeface="Calibri" panose="020F0502020204030204" pitchFamily="34" charset="0"/>
              </a:rPr>
              <a:t>au profit des volontaires et pour les entreprises</a:t>
            </a:r>
          </a:p>
          <a:p>
            <a:pPr algn="just" eaLnBrk="1" hangingPunct="1"/>
            <a:endParaRPr lang="fr-FR" altLang="fr-FR" sz="1600" b="1" dirty="0">
              <a:latin typeface="Calibri" panose="020F0502020204030204" pitchFamily="34" charset="0"/>
            </a:endParaRPr>
          </a:p>
          <a:p>
            <a:pPr algn="just" eaLnBrk="1" hangingPunct="1"/>
            <a:endParaRPr lang="fr-FR" altLang="fr-FR" sz="1600" b="1" dirty="0" smtClean="0">
              <a:latin typeface="Calibri" panose="020F0502020204030204" pitchFamily="34" charset="0"/>
            </a:endParaRPr>
          </a:p>
          <a:p>
            <a:pPr algn="just" eaLnBrk="1" hangingPunct="1"/>
            <a:endParaRPr lang="fr-FR" altLang="fr-FR" sz="1600" b="1" dirty="0">
              <a:latin typeface="Calibri" panose="020F0502020204030204" pitchFamily="34" charset="0"/>
            </a:endParaRPr>
          </a:p>
          <a:p>
            <a:pPr algn="just" eaLnBrk="1" hangingPunct="1"/>
            <a:endParaRPr lang="fr-FR" altLang="fr-FR" sz="1600" b="1" dirty="0" smtClean="0">
              <a:latin typeface="Calibri" panose="020F0502020204030204" pitchFamily="34" charset="0"/>
            </a:endParaRPr>
          </a:p>
          <a:p>
            <a:pPr algn="just" eaLnBrk="1" hangingPunct="1"/>
            <a:endParaRPr lang="fr-FR" altLang="fr-FR" sz="1600" b="1" dirty="0">
              <a:latin typeface="Calibri" panose="020F0502020204030204" pitchFamily="34" charset="0"/>
            </a:endParaRPr>
          </a:p>
        </p:txBody>
      </p:sp>
      <p:graphicFrame>
        <p:nvGraphicFramePr>
          <p:cNvPr id="72" name="Object 71"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175742"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p:cNvPicPr>
            <a:picLocks noChangeAspect="1" noChangeArrowheads="1"/>
          </p:cNvPicPr>
          <p:nvPr/>
        </p:nvPicPr>
        <p:blipFill>
          <a:blip r:embed="rId7" cstate="print"/>
          <a:srcRect/>
          <a:stretch>
            <a:fillRect/>
          </a:stretch>
        </p:blipFill>
        <p:spPr bwMode="auto">
          <a:xfrm>
            <a:off x="8292599" y="63368"/>
            <a:ext cx="668745" cy="720000"/>
          </a:xfrm>
          <a:prstGeom prst="rect">
            <a:avLst/>
          </a:prstGeom>
          <a:noFill/>
          <a:ln w="9525">
            <a:noFill/>
            <a:miter lim="800000"/>
            <a:headEnd/>
            <a:tailEnd/>
          </a:ln>
        </p:spPr>
      </p:pic>
      <p:sp>
        <p:nvSpPr>
          <p:cNvPr id="7" name="Line 117"/>
          <p:cNvSpPr>
            <a:spLocks noChangeShapeType="1"/>
          </p:cNvSpPr>
          <p:nvPr/>
        </p:nvSpPr>
        <p:spPr bwMode="auto">
          <a:xfrm flipV="1">
            <a:off x="215900" y="847725"/>
            <a:ext cx="8712200" cy="0"/>
          </a:xfrm>
          <a:prstGeom prst="line">
            <a:avLst/>
          </a:prstGeom>
          <a:noFill/>
          <a:ln w="38100">
            <a:solidFill>
              <a:srgbClr val="244061"/>
            </a:solidFill>
            <a:round/>
            <a:headEnd/>
            <a:tailEnd/>
          </a:ln>
        </p:spPr>
        <p:txBody>
          <a:bodyPr wrap="none" lIns="91078" tIns="45540" rIns="91078" bIns="45540" anchor="ctr"/>
          <a:lstStyle/>
          <a:p>
            <a:pPr>
              <a:defRPr/>
            </a:pPr>
            <a:endParaRPr lang="en-US" dirty="0">
              <a:solidFill>
                <a:srgbClr val="000000"/>
              </a:solidFill>
            </a:endParaRPr>
          </a:p>
        </p:txBody>
      </p:sp>
      <p:sp>
        <p:nvSpPr>
          <p:cNvPr id="8" name="Rectangle à coins arrondis 7"/>
          <p:cNvSpPr/>
          <p:nvPr/>
        </p:nvSpPr>
        <p:spPr>
          <a:xfrm>
            <a:off x="292100" y="5135000"/>
            <a:ext cx="1924096" cy="7920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000" b="1" dirty="0" err="1" smtClean="0">
                <a:effectLst>
                  <a:outerShdw blurRad="38100" dist="38100" dir="2700000" algn="tl">
                    <a:srgbClr val="000000">
                      <a:alpha val="43137"/>
                    </a:srgbClr>
                  </a:outerShdw>
                </a:effectLst>
              </a:rPr>
              <a:t>Militarité</a:t>
            </a:r>
            <a:endParaRPr lang="fr-FR" b="1" dirty="0">
              <a:effectLst>
                <a:outerShdw blurRad="38100" dist="38100" dir="2700000" algn="tl">
                  <a:srgbClr val="000000">
                    <a:alpha val="43137"/>
                  </a:srgbClr>
                </a:outerShdw>
              </a:effectLst>
            </a:endParaRPr>
          </a:p>
        </p:txBody>
      </p:sp>
      <p:sp>
        <p:nvSpPr>
          <p:cNvPr id="11" name="Rectangle à coins arrondis 10"/>
          <p:cNvSpPr/>
          <p:nvPr/>
        </p:nvSpPr>
        <p:spPr>
          <a:xfrm>
            <a:off x="3670080" y="5135000"/>
            <a:ext cx="1924096" cy="7920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000" b="1" dirty="0">
                <a:effectLst>
                  <a:outerShdw blurRad="38100" dist="38100" dir="2700000" algn="tl">
                    <a:srgbClr val="000000">
                      <a:alpha val="43137"/>
                    </a:srgbClr>
                  </a:outerShdw>
                </a:effectLst>
              </a:rPr>
              <a:t>Volontariat</a:t>
            </a:r>
          </a:p>
        </p:txBody>
      </p:sp>
      <p:sp>
        <p:nvSpPr>
          <p:cNvPr id="13" name="Rectangle à coins arrondis 12"/>
          <p:cNvSpPr/>
          <p:nvPr/>
        </p:nvSpPr>
        <p:spPr>
          <a:xfrm>
            <a:off x="6882008" y="5162288"/>
            <a:ext cx="1924096" cy="7920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a:effectLst>
                  <a:outerShdw blurRad="38100" dist="38100" dir="2700000" algn="tl">
                    <a:srgbClr val="000000">
                      <a:alpha val="43137"/>
                    </a:srgbClr>
                  </a:outerShdw>
                </a:effectLst>
              </a:rPr>
              <a:t>Mobilisation des </a:t>
            </a:r>
            <a:r>
              <a:rPr lang="fr-FR" sz="1600" b="1" dirty="0" smtClean="0">
                <a:effectLst>
                  <a:outerShdw blurRad="38100" dist="38100" dir="2700000" algn="tl">
                    <a:srgbClr val="000000">
                      <a:alpha val="43137"/>
                    </a:srgbClr>
                  </a:outerShdw>
                </a:effectLst>
              </a:rPr>
              <a:t>partenaires</a:t>
            </a:r>
            <a:endParaRPr lang="fr-FR" sz="1600" b="1" dirty="0">
              <a:effectLst>
                <a:outerShdw blurRad="38100" dist="38100" dir="2700000" algn="tl">
                  <a:srgbClr val="000000">
                    <a:alpha val="43137"/>
                  </a:srgbClr>
                </a:outerShdw>
              </a:effectLst>
            </a:endParaRPr>
          </a:p>
        </p:txBody>
      </p:sp>
      <p:cxnSp>
        <p:nvCxnSpPr>
          <p:cNvPr id="3" name="Connecteur droit avec flèche 2"/>
          <p:cNvCxnSpPr>
            <a:stCxn id="21" idx="2"/>
            <a:endCxn id="8" idx="0"/>
          </p:cNvCxnSpPr>
          <p:nvPr/>
        </p:nvCxnSpPr>
        <p:spPr bwMode="auto">
          <a:xfrm flipH="1">
            <a:off x="1254148" y="3770409"/>
            <a:ext cx="3370262" cy="1364591"/>
          </a:xfrm>
          <a:prstGeom prst="straightConnector1">
            <a:avLst/>
          </a:prstGeom>
          <a:ln>
            <a:headEnd type="none" w="med" len="med"/>
            <a:tailEnd type="stealth"/>
          </a:ln>
        </p:spPr>
        <p:style>
          <a:lnRef idx="2">
            <a:schemeClr val="accent2"/>
          </a:lnRef>
          <a:fillRef idx="0">
            <a:schemeClr val="accent2"/>
          </a:fillRef>
          <a:effectRef idx="1">
            <a:schemeClr val="accent2"/>
          </a:effectRef>
          <a:fontRef idx="minor">
            <a:schemeClr val="tx1"/>
          </a:fontRef>
        </p:style>
      </p:cxnSp>
      <p:cxnSp>
        <p:nvCxnSpPr>
          <p:cNvPr id="14" name="Connecteur droit avec flèche 13"/>
          <p:cNvCxnSpPr>
            <a:stCxn id="21" idx="2"/>
            <a:endCxn id="11" idx="0"/>
          </p:cNvCxnSpPr>
          <p:nvPr/>
        </p:nvCxnSpPr>
        <p:spPr bwMode="auto">
          <a:xfrm>
            <a:off x="4624410" y="3770409"/>
            <a:ext cx="7718" cy="1364591"/>
          </a:xfrm>
          <a:prstGeom prst="straightConnector1">
            <a:avLst/>
          </a:prstGeom>
          <a:ln>
            <a:headEnd type="none" w="med" len="med"/>
            <a:tailEnd type="stealth"/>
          </a:ln>
        </p:spPr>
        <p:style>
          <a:lnRef idx="2">
            <a:schemeClr val="accent2"/>
          </a:lnRef>
          <a:fillRef idx="0">
            <a:schemeClr val="accent2"/>
          </a:fillRef>
          <a:effectRef idx="1">
            <a:schemeClr val="accent2"/>
          </a:effectRef>
          <a:fontRef idx="minor">
            <a:schemeClr val="tx1"/>
          </a:fontRef>
        </p:style>
      </p:cxnSp>
      <p:cxnSp>
        <p:nvCxnSpPr>
          <p:cNvPr id="16" name="Connecteur droit avec flèche 15"/>
          <p:cNvCxnSpPr>
            <a:stCxn id="21" idx="2"/>
            <a:endCxn id="13" idx="0"/>
          </p:cNvCxnSpPr>
          <p:nvPr/>
        </p:nvCxnSpPr>
        <p:spPr bwMode="auto">
          <a:xfrm>
            <a:off x="4624410" y="3770409"/>
            <a:ext cx="3219646" cy="1391879"/>
          </a:xfrm>
          <a:prstGeom prst="straightConnector1">
            <a:avLst/>
          </a:prstGeom>
          <a:ln>
            <a:headEnd type="none" w="med" len="med"/>
            <a:tailEnd type="stealt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2106752" y="3308744"/>
            <a:ext cx="5035316" cy="461665"/>
          </a:xfrm>
          <a:prstGeom prst="rect">
            <a:avLst/>
          </a:prstGeom>
          <a:noFill/>
        </p:spPr>
        <p:txBody>
          <a:bodyPr wrap="square" lIns="91440" tIns="45720" rIns="91440" bIns="45720">
            <a:spAutoFit/>
          </a:bodyPr>
          <a:lstStyle/>
          <a:p>
            <a:pPr algn="ctr"/>
            <a:r>
              <a:rPr lang="fr-FR" altLang="fr-FR" sz="2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libri" panose="020F0502020204030204" pitchFamily="34" charset="0"/>
              </a:rPr>
              <a:t>Pour cela le SMV s’appuie sur 3 piliers</a:t>
            </a:r>
            <a:endParaRPr lang="fr-FR" sz="2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Title 1"/>
          <p:cNvSpPr txBox="1">
            <a:spLocks/>
          </p:cNvSpPr>
          <p:nvPr/>
        </p:nvSpPr>
        <p:spPr bwMode="auto">
          <a:xfrm>
            <a:off x="3670080" y="383632"/>
            <a:ext cx="1360260" cy="399736"/>
          </a:xfrm>
          <a:prstGeom prst="rect">
            <a:avLst/>
          </a:prstGeom>
          <a:noFill/>
          <a:ln w="9525">
            <a:noFill/>
            <a:miter lim="800000"/>
            <a:headEnd/>
            <a:tailEnd/>
          </a:ln>
          <a:extLst/>
        </p:spPr>
        <p:txBody>
          <a:bodyPr vert="horz" wrap="none" lIns="91067" tIns="45535" rIns="91067" bIns="45535" numCol="1" rtlCol="0" anchor="ctr" anchorCtr="0" compatLnSpc="1">
            <a:prstTxWarp prst="textNoShape">
              <a:avLst/>
            </a:prstTxWarp>
            <a:spAutoFit/>
          </a:bodyPr>
          <a:lstStyle>
            <a:lvl1pPr defTabSz="676275" eaLnBrk="0" hangingPunct="0">
              <a:defRPr sz="2000" b="1">
                <a:solidFill>
                  <a:srgbClr val="244061"/>
                </a:solidFill>
                <a:latin typeface="Calibri" pitchFamily="34" charset="0"/>
                <a:ea typeface="Calibri" pitchFamily="34" charset="0"/>
                <a:cs typeface="Calibri" pitchFamily="34" charset="0"/>
              </a:defRPr>
            </a:lvl1pPr>
            <a:lvl2pPr defTabSz="676275" eaLnBrk="0" hangingPunct="0">
              <a:defRPr sz="2000" b="1">
                <a:solidFill>
                  <a:srgbClr val="244061"/>
                </a:solidFill>
                <a:latin typeface="Calibri" pitchFamily="34" charset="0"/>
                <a:ea typeface="Calibri" pitchFamily="34" charset="0"/>
                <a:cs typeface="Calibri" pitchFamily="34" charset="0"/>
              </a:defRPr>
            </a:lvl2pPr>
            <a:lvl3pPr defTabSz="676275" eaLnBrk="0" hangingPunct="0">
              <a:defRPr sz="2000" b="1">
                <a:solidFill>
                  <a:srgbClr val="244061"/>
                </a:solidFill>
                <a:latin typeface="Calibri" pitchFamily="34" charset="0"/>
                <a:ea typeface="Calibri" pitchFamily="34" charset="0"/>
                <a:cs typeface="Calibri" pitchFamily="34" charset="0"/>
              </a:defRPr>
            </a:lvl3pPr>
            <a:lvl4pPr defTabSz="676275" eaLnBrk="0" hangingPunct="0">
              <a:defRPr sz="2000" b="1">
                <a:solidFill>
                  <a:srgbClr val="244061"/>
                </a:solidFill>
                <a:latin typeface="Calibri" pitchFamily="34" charset="0"/>
                <a:ea typeface="Calibri" pitchFamily="34" charset="0"/>
                <a:cs typeface="Calibri" pitchFamily="34" charset="0"/>
              </a:defRPr>
            </a:lvl4pPr>
            <a:lvl5pPr defTabSz="676275" eaLnBrk="0" hangingPunct="0">
              <a:defRPr sz="2000" b="1">
                <a:solidFill>
                  <a:srgbClr val="244061"/>
                </a:solidFill>
                <a:latin typeface="Calibri" pitchFamily="34" charset="0"/>
                <a:ea typeface="Calibri" pitchFamily="34" charset="0"/>
                <a:cs typeface="Calibri" pitchFamily="34" charset="0"/>
              </a:defRPr>
            </a:lvl5pPr>
            <a:lvl6pPr marL="455385" eaLnBrk="0" fontAlgn="base" hangingPunct="0">
              <a:spcBef>
                <a:spcPct val="0"/>
              </a:spcBef>
              <a:spcAft>
                <a:spcPct val="0"/>
              </a:spcAft>
              <a:defRPr sz="2700" b="1" i="1">
                <a:solidFill>
                  <a:srgbClr val="000099"/>
                </a:solidFill>
                <a:latin typeface="Arial" charset="0"/>
              </a:defRPr>
            </a:lvl6pPr>
            <a:lvl7pPr marL="910776" eaLnBrk="0" fontAlgn="base" hangingPunct="0">
              <a:spcBef>
                <a:spcPct val="0"/>
              </a:spcBef>
              <a:spcAft>
                <a:spcPct val="0"/>
              </a:spcAft>
              <a:defRPr sz="2700" b="1" i="1">
                <a:solidFill>
                  <a:srgbClr val="000099"/>
                </a:solidFill>
                <a:latin typeface="Arial" charset="0"/>
              </a:defRPr>
            </a:lvl7pPr>
            <a:lvl8pPr marL="1366172" eaLnBrk="0" fontAlgn="base" hangingPunct="0">
              <a:spcBef>
                <a:spcPct val="0"/>
              </a:spcBef>
              <a:spcAft>
                <a:spcPct val="0"/>
              </a:spcAft>
              <a:defRPr sz="2700" b="1" i="1">
                <a:solidFill>
                  <a:srgbClr val="000099"/>
                </a:solidFill>
                <a:latin typeface="Arial" charset="0"/>
              </a:defRPr>
            </a:lvl8pPr>
            <a:lvl9pPr marL="1821561" eaLnBrk="0" fontAlgn="base" hangingPunct="0">
              <a:spcBef>
                <a:spcPct val="0"/>
              </a:spcBef>
              <a:spcAft>
                <a:spcPct val="0"/>
              </a:spcAft>
              <a:defRPr sz="2700" b="1" i="1">
                <a:solidFill>
                  <a:srgbClr val="000099"/>
                </a:solidFill>
                <a:latin typeface="Arial" charset="0"/>
              </a:defRPr>
            </a:lvl9pPr>
          </a:lstStyle>
          <a:p>
            <a:r>
              <a:rPr lang="fr-FR" altLang="fr-FR" dirty="0" smtClean="0"/>
              <a:t>COMMENT</a:t>
            </a:r>
            <a:endParaRPr lang="fr-FR" altLang="fr-FR" dirty="0"/>
          </a:p>
        </p:txBody>
      </p:sp>
      <p:graphicFrame>
        <p:nvGraphicFramePr>
          <p:cNvPr id="17" name="Objet 16"/>
          <p:cNvGraphicFramePr>
            <a:graphicFrameLocks noChangeAspect="1"/>
          </p:cNvGraphicFramePr>
          <p:nvPr>
            <p:extLst>
              <p:ext uri="{D42A27DB-BD31-4B8C-83A1-F6EECF244321}">
                <p14:modId xmlns:p14="http://schemas.microsoft.com/office/powerpoint/2010/main" val="112407245"/>
              </p:ext>
            </p:extLst>
          </p:nvPr>
        </p:nvGraphicFramePr>
        <p:xfrm>
          <a:off x="195638" y="72967"/>
          <a:ext cx="543424" cy="725345"/>
        </p:xfrm>
        <a:graphic>
          <a:graphicData uri="http://schemas.openxmlformats.org/presentationml/2006/ole">
            <mc:AlternateContent xmlns:mc="http://schemas.openxmlformats.org/markup-compatibility/2006">
              <mc:Choice xmlns:v="urn:schemas-microsoft-com:vml" Requires="v">
                <p:oleObj spid="_x0000_s1175743" name="Acrobat Document" r:id="rId8" imgW="4047942" imgH="5400540" progId="AcroExch.Document.DC">
                  <p:embed/>
                </p:oleObj>
              </mc:Choice>
              <mc:Fallback>
                <p:oleObj name="Acrobat Document" r:id="rId8" imgW="4047942" imgH="5400540" progId="AcroExch.Document.DC">
                  <p:embed/>
                  <p:pic>
                    <p:nvPicPr>
                      <p:cNvPr id="2" name="Obje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638" y="72967"/>
                        <a:ext cx="543424" cy="72534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1826522"/>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4"/>
          <a:srcRect l="2101"/>
          <a:stretch/>
        </p:blipFill>
        <p:spPr>
          <a:xfrm>
            <a:off x="2272" y="1206179"/>
            <a:ext cx="8718560" cy="5409606"/>
          </a:xfrm>
          <a:prstGeom prst="rect">
            <a:avLst/>
          </a:prstGeom>
        </p:spPr>
      </p:pic>
      <p:sp>
        <p:nvSpPr>
          <p:cNvPr id="17" name="Ellipse 16"/>
          <p:cNvSpPr/>
          <p:nvPr/>
        </p:nvSpPr>
        <p:spPr>
          <a:xfrm>
            <a:off x="7818912" y="6014504"/>
            <a:ext cx="1299083" cy="7816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000" dirty="0" smtClean="0">
                <a:solidFill>
                  <a:prstClr val="white"/>
                </a:solidFill>
                <a:effectLst>
                  <a:outerShdw blurRad="38100" dist="38100" dir="2700000" algn="tl">
                    <a:srgbClr val="000000">
                      <a:alpha val="43137"/>
                    </a:srgbClr>
                  </a:outerShdw>
                </a:effectLst>
              </a:rPr>
              <a:t>76%</a:t>
            </a:r>
          </a:p>
          <a:p>
            <a:pPr algn="ctr"/>
            <a:r>
              <a:rPr lang="fr-FR" sz="1200" dirty="0" smtClean="0">
                <a:solidFill>
                  <a:prstClr val="white"/>
                </a:solidFill>
              </a:rPr>
              <a:t>d’insertion</a:t>
            </a:r>
            <a:endParaRPr lang="fr-FR" sz="1200" dirty="0">
              <a:solidFill>
                <a:prstClr val="white"/>
              </a:solidFill>
            </a:endParaRPr>
          </a:p>
        </p:txBody>
      </p:sp>
      <p:sp>
        <p:nvSpPr>
          <p:cNvPr id="18" name="Ellipse 17"/>
          <p:cNvSpPr/>
          <p:nvPr/>
        </p:nvSpPr>
        <p:spPr>
          <a:xfrm>
            <a:off x="558974" y="3729640"/>
            <a:ext cx="1547777" cy="781664"/>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prstClr val="white"/>
                </a:solidFill>
              </a:rPr>
              <a:t>FORMATION INITIALE</a:t>
            </a:r>
            <a:endParaRPr lang="fr-FR" sz="1100" dirty="0">
              <a:solidFill>
                <a:prstClr val="white"/>
              </a:solidFill>
            </a:endParaRPr>
          </a:p>
        </p:txBody>
      </p:sp>
      <p:sp>
        <p:nvSpPr>
          <p:cNvPr id="19" name="Ellipse 18"/>
          <p:cNvSpPr/>
          <p:nvPr/>
        </p:nvSpPr>
        <p:spPr>
          <a:xfrm>
            <a:off x="1652392" y="4751816"/>
            <a:ext cx="1698493" cy="781664"/>
          </a:xfrm>
          <a:prstGeom prst="ellipse">
            <a:avLst/>
          </a:prstGeom>
          <a:solidFill>
            <a:srgbClr val="0288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prstClr val="white"/>
                </a:solidFill>
              </a:rPr>
              <a:t>Parcours global &amp; individualisé</a:t>
            </a:r>
            <a:endParaRPr lang="fr-FR" sz="1400" dirty="0">
              <a:solidFill>
                <a:prstClr val="white"/>
              </a:solidFill>
            </a:endParaRPr>
          </a:p>
        </p:txBody>
      </p:sp>
      <p:sp>
        <p:nvSpPr>
          <p:cNvPr id="20" name="Ellipse 19"/>
          <p:cNvSpPr/>
          <p:nvPr/>
        </p:nvSpPr>
        <p:spPr>
          <a:xfrm>
            <a:off x="2948204" y="5834121"/>
            <a:ext cx="1683584" cy="781664"/>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prstClr val="white"/>
                </a:solidFill>
              </a:rPr>
              <a:t>Partenariats</a:t>
            </a:r>
            <a:endParaRPr lang="fr-FR" sz="1400" dirty="0">
              <a:solidFill>
                <a:prstClr val="white"/>
              </a:solidFill>
            </a:endParaRPr>
          </a:p>
        </p:txBody>
      </p:sp>
      <p:sp>
        <p:nvSpPr>
          <p:cNvPr id="21" name="Ellipse 20"/>
          <p:cNvSpPr/>
          <p:nvPr/>
        </p:nvSpPr>
        <p:spPr>
          <a:xfrm>
            <a:off x="0" y="2712772"/>
            <a:ext cx="1280760" cy="781664"/>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prstClr val="white"/>
                </a:solidFill>
              </a:rPr>
              <a:t>Volontariat</a:t>
            </a:r>
            <a:endParaRPr lang="fr-FR" sz="1100" dirty="0">
              <a:solidFill>
                <a:prstClr val="white"/>
              </a:solidFill>
            </a:endParaRPr>
          </a:p>
        </p:txBody>
      </p:sp>
      <p:graphicFrame>
        <p:nvGraphicFramePr>
          <p:cNvPr id="29" name="Diagramme 28"/>
          <p:cNvGraphicFramePr/>
          <p:nvPr>
            <p:extLst/>
          </p:nvPr>
        </p:nvGraphicFramePr>
        <p:xfrm>
          <a:off x="4030848" y="4899171"/>
          <a:ext cx="8337809" cy="3936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3" name="Flèche droite 32"/>
          <p:cNvSpPr/>
          <p:nvPr/>
        </p:nvSpPr>
        <p:spPr>
          <a:xfrm rot="1268698">
            <a:off x="2929319" y="2034794"/>
            <a:ext cx="3168802" cy="1073634"/>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914261"/>
            <a:r>
              <a:rPr lang="fr-FR" sz="1050" dirty="0">
                <a:solidFill>
                  <a:prstClr val="white"/>
                </a:solidFill>
              </a:rPr>
              <a:t>Savoir-être et du savoir-vivre ensemble</a:t>
            </a:r>
          </a:p>
          <a:p>
            <a:pPr algn="ctr" defTabSz="914261"/>
            <a:r>
              <a:rPr lang="fr-FR" sz="1050" dirty="0">
                <a:solidFill>
                  <a:prstClr val="white"/>
                </a:solidFill>
              </a:rPr>
              <a:t>Réduction des freins périphériques à l’emploi</a:t>
            </a:r>
          </a:p>
        </p:txBody>
      </p:sp>
      <p:sp>
        <p:nvSpPr>
          <p:cNvPr id="3" name="Flèche droite à entaille 2"/>
          <p:cNvSpPr/>
          <p:nvPr/>
        </p:nvSpPr>
        <p:spPr>
          <a:xfrm rot="1266843">
            <a:off x="5836237" y="3146534"/>
            <a:ext cx="3063880" cy="1090027"/>
          </a:xfrm>
          <a:prstGeom prst="notchedRightArrow">
            <a:avLst/>
          </a:prstGeom>
          <a:solidFill>
            <a:srgbClr val="0070C0"/>
          </a:solidFill>
        </p:spPr>
        <p:style>
          <a:lnRef idx="0">
            <a:schemeClr val="accent3"/>
          </a:lnRef>
          <a:fillRef idx="3">
            <a:schemeClr val="accent3"/>
          </a:fillRef>
          <a:effectRef idx="3">
            <a:schemeClr val="accent3"/>
          </a:effectRef>
          <a:fontRef idx="minor">
            <a:schemeClr val="lt1"/>
          </a:fontRef>
        </p:style>
        <p:txBody>
          <a:bodyPr rtlCol="0" anchor="ctr"/>
          <a:lstStyle/>
          <a:p>
            <a:r>
              <a:rPr lang="fr-FR" sz="1100" dirty="0">
                <a:solidFill>
                  <a:prstClr val="white"/>
                </a:solidFill>
              </a:rPr>
              <a:t>Confiance – Fierté – Autonomie – Responsabilité – Fiabilité –  Citoyenneté</a:t>
            </a:r>
          </a:p>
        </p:txBody>
      </p:sp>
      <p:sp>
        <p:nvSpPr>
          <p:cNvPr id="26" name="Ellipse 25"/>
          <p:cNvSpPr/>
          <p:nvPr/>
        </p:nvSpPr>
        <p:spPr>
          <a:xfrm>
            <a:off x="7097376" y="1029423"/>
            <a:ext cx="1859646" cy="776121"/>
          </a:xfrm>
          <a:prstGeom prst="ellipse">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000" dirty="0">
                <a:solidFill>
                  <a:prstClr val="white"/>
                </a:solidFill>
                <a:effectLst>
                  <a:outerShdw blurRad="38100" dist="38100" dir="2700000" algn="tl">
                    <a:srgbClr val="000000">
                      <a:alpha val="43137"/>
                    </a:srgbClr>
                  </a:outerShdw>
                </a:effectLst>
              </a:rPr>
              <a:t>1000</a:t>
            </a:r>
            <a:r>
              <a:rPr lang="fr-FR" sz="2000" dirty="0">
                <a:solidFill>
                  <a:prstClr val="white"/>
                </a:solidFill>
              </a:rPr>
              <a:t> </a:t>
            </a:r>
            <a:r>
              <a:rPr lang="fr-FR" sz="1400" dirty="0">
                <a:solidFill>
                  <a:prstClr val="white"/>
                </a:solidFill>
              </a:rPr>
              <a:t>volontaires/an</a:t>
            </a:r>
          </a:p>
        </p:txBody>
      </p:sp>
      <p:pic>
        <p:nvPicPr>
          <p:cNvPr id="27" name="Picture 80" descr="d:\utilisateurs\l.soumare\Desktop\LogoMissionLocaleGranvill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2308" y="1441586"/>
            <a:ext cx="672547" cy="52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descr="http://upload.wikimedia.org/wikipedia/fr/thumb/c/cd/Logo_P%C3%B4le_Emploi.png/280px-Logo_P%C3%B4le_Empl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2308" y="914932"/>
            <a:ext cx="654828" cy="5947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Picture 2" descr="http://saintfeliu-avall.com/wp-content/uploads/2013/05/logo_associations-reconnues-d-interet-citoye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4855" y="784477"/>
            <a:ext cx="725207" cy="72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Charte graphique DS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25681" y="1441586"/>
            <a:ext cx="709233" cy="60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descr="http://www.asm-omnisports.com/partenaires/cirfa-3491_originale.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800000" flipH="1" flipV="1">
            <a:off x="3030063" y="914933"/>
            <a:ext cx="641644" cy="5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989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285657">
            <a:off x="4382297" y="5477929"/>
            <a:ext cx="1000125" cy="536575"/>
          </a:xfrm>
          <a:prstGeom prst="rect">
            <a:avLst/>
          </a:prstGeom>
          <a:solidFill>
            <a:schemeClr val="accent1"/>
          </a:solidFill>
          <a:ln>
            <a:noFill/>
          </a:ln>
          <a:effectLst/>
        </p:spPr>
      </p:pic>
      <p:sp>
        <p:nvSpPr>
          <p:cNvPr id="35" name="ZoneTexte 26"/>
          <p:cNvSpPr txBox="1">
            <a:spLocks noChangeArrowheads="1"/>
          </p:cNvSpPr>
          <p:nvPr/>
        </p:nvSpPr>
        <p:spPr bwMode="auto">
          <a:xfrm rot="2346638">
            <a:off x="3115267" y="4551790"/>
            <a:ext cx="889000" cy="400050"/>
          </a:xfrm>
          <a:prstGeom prst="rect">
            <a:avLst/>
          </a:prstGeom>
          <a:solidFill>
            <a:srgbClr val="008A3E"/>
          </a:solidFill>
          <a:ln w="9525">
            <a:solidFill>
              <a:srgbClr val="FFFF00"/>
            </a:solidFill>
            <a:miter lim="800000"/>
            <a:headEnd/>
            <a:tailEnd/>
          </a:ln>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0" fontAlgn="auto" hangingPunct="0">
              <a:spcBef>
                <a:spcPts val="0"/>
              </a:spcBef>
              <a:spcAft>
                <a:spcPts val="0"/>
              </a:spcAft>
              <a:defRPr/>
            </a:pPr>
            <a:r>
              <a:rPr lang="fr-FR" altLang="fr-FR" b="1" kern="0" dirty="0" smtClean="0">
                <a:solidFill>
                  <a:srgbClr val="FFFFFF"/>
                </a:solidFill>
              </a:rPr>
              <a:t>4 mois</a:t>
            </a:r>
          </a:p>
        </p:txBody>
      </p:sp>
      <p:pic>
        <p:nvPicPr>
          <p:cNvPr id="1189892"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274128">
            <a:off x="1940275" y="3643824"/>
            <a:ext cx="1011237" cy="536575"/>
          </a:xfrm>
          <a:prstGeom prst="rect">
            <a:avLst/>
          </a:prstGeom>
          <a:solidFill>
            <a:srgbClr val="92D050"/>
          </a:solidFill>
          <a:ln>
            <a:noFill/>
          </a:ln>
          <a:effectLst/>
        </p:spPr>
      </p:pic>
      <p:graphicFrame>
        <p:nvGraphicFramePr>
          <p:cNvPr id="22" name="Objet 21"/>
          <p:cNvGraphicFramePr>
            <a:graphicFrameLocks noChangeAspect="1"/>
          </p:cNvGraphicFramePr>
          <p:nvPr>
            <p:extLst>
              <p:ext uri="{D42A27DB-BD31-4B8C-83A1-F6EECF244321}">
                <p14:modId xmlns:p14="http://schemas.microsoft.com/office/powerpoint/2010/main" val="112407245"/>
              </p:ext>
            </p:extLst>
          </p:nvPr>
        </p:nvGraphicFramePr>
        <p:xfrm>
          <a:off x="195638" y="72967"/>
          <a:ext cx="543424" cy="725345"/>
        </p:xfrm>
        <a:graphic>
          <a:graphicData uri="http://schemas.openxmlformats.org/presentationml/2006/ole">
            <mc:AlternateContent xmlns:mc="http://schemas.openxmlformats.org/markup-compatibility/2006">
              <mc:Choice xmlns:v="urn:schemas-microsoft-com:vml" Requires="v">
                <p:oleObj spid="_x0000_s1198086" name="Acrobat Document" r:id="rId17" imgW="4047942" imgH="5400540" progId="AcroExch.Document.DC">
                  <p:embed/>
                </p:oleObj>
              </mc:Choice>
              <mc:Fallback>
                <p:oleObj name="Acrobat Document" r:id="rId17" imgW="4047942" imgH="5400540" progId="AcroExch.Document.DC">
                  <p:embed/>
                  <p:pic>
                    <p:nvPicPr>
                      <p:cNvPr id="2" name="Objet 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5638" y="72967"/>
                        <a:ext cx="543424" cy="72534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65667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5D86A785-EF8C-4522-A61A-9BA894158EA0}"/>
              </a:ext>
            </a:extLst>
          </p:cNvPr>
          <p:cNvSpPr>
            <a:spLocks noChangeArrowheads="1"/>
          </p:cNvSpPr>
          <p:nvPr/>
        </p:nvSpPr>
        <p:spPr bwMode="auto">
          <a:xfrm>
            <a:off x="566834" y="1012179"/>
            <a:ext cx="7771358" cy="650148"/>
          </a:xfrm>
          <a:prstGeom prst="rect">
            <a:avLst/>
          </a:prstGeom>
          <a:solidFill>
            <a:schemeClr val="bg1">
              <a:lumMod val="95000"/>
            </a:schemeClr>
          </a:solidFill>
          <a:ln>
            <a:noFill/>
          </a:ln>
          <a:effectLst/>
        </p:spPr>
        <p:txBody>
          <a:bodyPr vert="horz" wrap="none" lIns="0" tIns="47610" rIns="0" bIns="4761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fr-FR" altLang="fr-FR" sz="1800" b="1" dirty="0">
                <a:solidFill>
                  <a:srgbClr val="000000"/>
                </a:solidFill>
              </a:rPr>
              <a:t>La filière fibre optique, en manque de bras, met le paquet pour recruter</a:t>
            </a:r>
          </a:p>
          <a:p>
            <a:pPr defTabSz="685800"/>
            <a:r>
              <a:rPr lang="fr-FR" altLang="fr-FR" sz="1800" dirty="0">
                <a:solidFill>
                  <a:srgbClr val="999999"/>
                </a:solidFill>
              </a:rPr>
              <a:t>BFMTV 27/01/2019 à 15h44</a:t>
            </a:r>
            <a:endParaRPr lang="fr-FR" altLang="fr-FR" sz="1800" dirty="0"/>
          </a:p>
        </p:txBody>
      </p:sp>
      <p:sp>
        <p:nvSpPr>
          <p:cNvPr id="6" name="AutoShape 2" descr="Près de 80% des effectifs à recruter concernent le déploiement des réseaux, le raccordement des abonnés et la maintenance, selon les professionnels de la filière de la fibre optique.">
            <a:extLst>
              <a:ext uri="{FF2B5EF4-FFF2-40B4-BE49-F238E27FC236}">
                <a16:creationId xmlns:a16="http://schemas.microsoft.com/office/drawing/2014/main" xmlns="" id="{07B3DDE9-76B5-45E3-9C50-C9CD40D0F9A6}"/>
              </a:ext>
            </a:extLst>
          </p:cNvPr>
          <p:cNvSpPr>
            <a:spLocks noChangeAspect="1" noChangeArrowheads="1"/>
          </p:cNvSpPr>
          <p:nvPr/>
        </p:nvSpPr>
        <p:spPr bwMode="auto">
          <a:xfrm>
            <a:off x="69056" y="8060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975"/>
          </a:p>
        </p:txBody>
      </p:sp>
      <p:pic>
        <p:nvPicPr>
          <p:cNvPr id="9" name="Image 8">
            <a:extLst>
              <a:ext uri="{FF2B5EF4-FFF2-40B4-BE49-F238E27FC236}">
                <a16:creationId xmlns:a16="http://schemas.microsoft.com/office/drawing/2014/main" xmlns="" id="{97EDB93C-A692-4DE5-9A2D-277EBDEF097F}"/>
              </a:ext>
            </a:extLst>
          </p:cNvPr>
          <p:cNvPicPr>
            <a:picLocks noChangeAspect="1"/>
          </p:cNvPicPr>
          <p:nvPr/>
        </p:nvPicPr>
        <p:blipFill>
          <a:blip r:embed="rId3"/>
          <a:stretch>
            <a:fillRect/>
          </a:stretch>
        </p:blipFill>
        <p:spPr>
          <a:xfrm>
            <a:off x="38049" y="1899945"/>
            <a:ext cx="9027606" cy="4475327"/>
          </a:xfrm>
          <a:prstGeom prst="rect">
            <a:avLst/>
          </a:prstGeom>
        </p:spPr>
      </p:pic>
      <p:sp>
        <p:nvSpPr>
          <p:cNvPr id="7" name="Espace réservé du pied de page 3">
            <a:extLst>
              <a:ext uri="{FF2B5EF4-FFF2-40B4-BE49-F238E27FC236}">
                <a16:creationId xmlns:a16="http://schemas.microsoft.com/office/drawing/2014/main" xmlns="" id="{F88DBF65-90E7-4D6D-808E-69E9C17FAD38}"/>
              </a:ext>
            </a:extLst>
          </p:cNvPr>
          <p:cNvSpPr>
            <a:spLocks noGrp="1"/>
          </p:cNvSpPr>
          <p:nvPr>
            <p:ph type="ftr" sz="quarter" idx="11"/>
          </p:nvPr>
        </p:nvSpPr>
        <p:spPr>
          <a:xfrm>
            <a:off x="7174594" y="5760719"/>
            <a:ext cx="1728233" cy="205740"/>
          </a:xfrm>
        </p:spPr>
        <p:txBody>
          <a:bodyPr vert="horz" lIns="68580" tIns="34290" rIns="68580" bIns="34290" rtlCol="0" anchor="ctr">
            <a:normAutofit/>
          </a:bodyPr>
          <a:lstStyle/>
          <a:p>
            <a:pPr defTabSz="685800">
              <a:spcAft>
                <a:spcPts val="450"/>
              </a:spcAft>
            </a:pPr>
            <a:endParaRPr lang="en-US" sz="788" dirty="0">
              <a:solidFill>
                <a:schemeClr val="tx1">
                  <a:tint val="75000"/>
                </a:schemeClr>
              </a:solidFill>
              <a:latin typeface="+mn-lt"/>
              <a:cs typeface="+mn-cs"/>
            </a:endParaRPr>
          </a:p>
        </p:txBody>
      </p:sp>
      <p:pic>
        <p:nvPicPr>
          <p:cNvPr id="8" name="Image 7">
            <a:extLst>
              <a:ext uri="{FF2B5EF4-FFF2-40B4-BE49-F238E27FC236}">
                <a16:creationId xmlns:a16="http://schemas.microsoft.com/office/drawing/2014/main" xmlns="" id="{4ED2AC80-8BE1-444F-A81A-B4056A3CE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526" y="422986"/>
            <a:ext cx="1556266" cy="236963"/>
          </a:xfrm>
          <a:prstGeom prst="rect">
            <a:avLst/>
          </a:prstGeom>
        </p:spPr>
      </p:pic>
      <p:graphicFrame>
        <p:nvGraphicFramePr>
          <p:cNvPr id="10" name="Objet 9"/>
          <p:cNvGraphicFramePr>
            <a:graphicFrameLocks noChangeAspect="1"/>
          </p:cNvGraphicFramePr>
          <p:nvPr>
            <p:extLst>
              <p:ext uri="{D42A27DB-BD31-4B8C-83A1-F6EECF244321}">
                <p14:modId xmlns:p14="http://schemas.microsoft.com/office/powerpoint/2010/main" val="112407245"/>
              </p:ext>
            </p:extLst>
          </p:nvPr>
        </p:nvGraphicFramePr>
        <p:xfrm>
          <a:off x="195638" y="72967"/>
          <a:ext cx="543424" cy="725345"/>
        </p:xfrm>
        <a:graphic>
          <a:graphicData uri="http://schemas.openxmlformats.org/presentationml/2006/ole">
            <mc:AlternateContent xmlns:mc="http://schemas.openxmlformats.org/markup-compatibility/2006">
              <mc:Choice xmlns:v="urn:schemas-microsoft-com:vml" Requires="v">
                <p:oleObj spid="_x0000_s1199110" name="Acrobat Document" r:id="rId5" imgW="4047942" imgH="5400540" progId="AcroExch.Document.DC">
                  <p:embed/>
                </p:oleObj>
              </mc:Choice>
              <mc:Fallback>
                <p:oleObj name="Acrobat Document" r:id="rId5" imgW="4047942" imgH="5400540" progId="AcroExch.Document.DC">
                  <p:embed/>
                  <p:pic>
                    <p:nvPicPr>
                      <p:cNvPr id="2" name="Obje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638" y="72967"/>
                        <a:ext cx="543424" cy="72534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76919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5A3011DE-D597-4C9D-93BE-17C3C30336A8}"/>
              </a:ext>
            </a:extLst>
          </p:cNvPr>
          <p:cNvSpPr txBox="1"/>
          <p:nvPr/>
        </p:nvSpPr>
        <p:spPr>
          <a:xfrm>
            <a:off x="196160" y="1084008"/>
            <a:ext cx="8825312" cy="4397358"/>
          </a:xfrm>
          <a:prstGeom prst="rect">
            <a:avLst/>
          </a:prstGeom>
          <a:noFill/>
        </p:spPr>
        <p:txBody>
          <a:bodyPr wrap="square" rtlCol="0">
            <a:spAutoFit/>
          </a:bodyPr>
          <a:lstStyle/>
          <a:p>
            <a:pPr algn="just"/>
            <a:r>
              <a:rPr lang="fr-FR" sz="1500" dirty="0"/>
              <a:t>La montée en puissance du chantier du déploiement de la fibre optique en France implique 12.000 recrutements d'ici 3 ans dont 6400 en 2019. La filière a lancé un site web dédié pour faciliter ces embauches. Mais, le marché de l’emploi reste en tension sur ces métiers méconnus, en manque d'attractivité et proches de ceux du BTP</a:t>
            </a:r>
            <a:r>
              <a:rPr lang="fr-FR" sz="1500" dirty="0" smtClean="0"/>
              <a:t>.</a:t>
            </a:r>
          </a:p>
          <a:p>
            <a:pPr algn="just"/>
            <a:endParaRPr lang="fr-FR" sz="1500" dirty="0"/>
          </a:p>
          <a:p>
            <a:pPr algn="just"/>
            <a:r>
              <a:rPr lang="fr-FR" sz="1500" dirty="0"/>
              <a:t>Le plan </a:t>
            </a:r>
            <a:r>
              <a:rPr lang="fr-FR" sz="1500" b="1" dirty="0">
                <a:hlinkClick r:id="rId3"/>
              </a:rPr>
              <a:t>France Très haut débit</a:t>
            </a:r>
            <a:r>
              <a:rPr lang="fr-FR" sz="1500" dirty="0"/>
              <a:t> manque de bras pour irriguer en fibre optique l'Hexagone d'ici 2022. Ce sont 12.000 emplois qui restent à pourvoir d'ici 2021. Pour la seule année 2019, ce sont 6400 embauches qui sont prévues dans la filière de la fibre optique, soit un des plus gros pourvoyeurs de nouveaux emplois en France.</a:t>
            </a:r>
          </a:p>
          <a:p>
            <a:endParaRPr lang="fr-FR" sz="975" dirty="0"/>
          </a:p>
          <a:p>
            <a:r>
              <a:rPr lang="fr-FR" sz="1500" b="1" dirty="0"/>
              <a:t>Une dizaine de métiers en tension en 2019</a:t>
            </a:r>
          </a:p>
          <a:p>
            <a:endParaRPr lang="fr-FR" sz="1500" b="1" dirty="0"/>
          </a:p>
          <a:p>
            <a:pPr algn="just"/>
            <a:r>
              <a:rPr lang="fr-FR" sz="1500" dirty="0"/>
              <a:t>Selon </a:t>
            </a:r>
            <a:r>
              <a:rPr lang="fr-FR" sz="1500" dirty="0" smtClean="0"/>
              <a:t>« </a:t>
            </a:r>
            <a:r>
              <a:rPr lang="fr-FR" sz="1500" dirty="0" err="1" smtClean="0"/>
              <a:t>Infranum</a:t>
            </a:r>
            <a:r>
              <a:rPr lang="fr-FR" sz="1500" dirty="0" smtClean="0"/>
              <a:t> », </a:t>
            </a:r>
            <a:r>
              <a:rPr lang="fr-FR" sz="1500" dirty="0"/>
              <a:t>une dizaine de métiers sont réellement en tension pour 2019. La majorité des postes à pourvoir le sont dans les métiers du déploiement de la fibre optique sur le terrain: technicien fibre optique, monteur-</a:t>
            </a:r>
            <a:r>
              <a:rPr lang="fr-FR" sz="1500" dirty="0" err="1"/>
              <a:t>raccordeur</a:t>
            </a:r>
            <a:r>
              <a:rPr lang="fr-FR" sz="1500" dirty="0"/>
              <a:t>, tireur de câble ou chef de projet déploiement. Dans une moindre mesure, des emplois sont à pourvoir dans les métiers de la conception: négociateur de site télécoms, chargé d'études fibre optique, dessinateurs-projeteurs, notamment</a:t>
            </a:r>
            <a:r>
              <a:rPr lang="fr-FR" sz="1500" dirty="0" smtClean="0"/>
              <a:t>.</a:t>
            </a:r>
          </a:p>
          <a:p>
            <a:pPr algn="just"/>
            <a:endParaRPr lang="fr-FR" sz="1500" dirty="0"/>
          </a:p>
          <a:p>
            <a:pPr algn="just"/>
            <a:r>
              <a:rPr lang="fr-FR" sz="1500" dirty="0"/>
              <a:t>"L'urgence est d'alimenter le vivier de candidats, donc de faire connaître ces nouveaux </a:t>
            </a:r>
            <a:r>
              <a:rPr lang="fr-FR" sz="1500" dirty="0" smtClean="0"/>
              <a:t>métiers« .</a:t>
            </a:r>
            <a:endParaRPr lang="fr-FR" sz="1500" dirty="0"/>
          </a:p>
        </p:txBody>
      </p:sp>
      <p:pic>
        <p:nvPicPr>
          <p:cNvPr id="8" name="Image 7">
            <a:extLst>
              <a:ext uri="{FF2B5EF4-FFF2-40B4-BE49-F238E27FC236}">
                <a16:creationId xmlns:a16="http://schemas.microsoft.com/office/drawing/2014/main" xmlns="" id="{4C2AB7AD-B424-4A1E-BDCB-D8F5E05E5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7267" y="259760"/>
            <a:ext cx="2310179" cy="351757"/>
          </a:xfrm>
          <a:prstGeom prst="rect">
            <a:avLst/>
          </a:prstGeom>
        </p:spPr>
      </p:pic>
      <p:graphicFrame>
        <p:nvGraphicFramePr>
          <p:cNvPr id="9" name="Objet 8"/>
          <p:cNvGraphicFramePr>
            <a:graphicFrameLocks noChangeAspect="1"/>
          </p:cNvGraphicFramePr>
          <p:nvPr>
            <p:extLst>
              <p:ext uri="{D42A27DB-BD31-4B8C-83A1-F6EECF244321}">
                <p14:modId xmlns:p14="http://schemas.microsoft.com/office/powerpoint/2010/main" val="112407245"/>
              </p:ext>
            </p:extLst>
          </p:nvPr>
        </p:nvGraphicFramePr>
        <p:xfrm>
          <a:off x="195638" y="72967"/>
          <a:ext cx="543424" cy="725345"/>
        </p:xfrm>
        <a:graphic>
          <a:graphicData uri="http://schemas.openxmlformats.org/presentationml/2006/ole">
            <mc:AlternateContent xmlns:mc="http://schemas.openxmlformats.org/markup-compatibility/2006">
              <mc:Choice xmlns:v="urn:schemas-microsoft-com:vml" Requires="v">
                <p:oleObj spid="_x0000_s1200134" name="Acrobat Document" r:id="rId5" imgW="4047942" imgH="5400540" progId="AcroExch.Document.DC">
                  <p:embed/>
                </p:oleObj>
              </mc:Choice>
              <mc:Fallback>
                <p:oleObj name="Acrobat Document" r:id="rId5" imgW="4047942" imgH="5400540" progId="AcroExch.Document.DC">
                  <p:embed/>
                  <p:pic>
                    <p:nvPicPr>
                      <p:cNvPr id="2" name="Obje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638" y="72967"/>
                        <a:ext cx="543424" cy="72534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4012168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46&quot;/&gt;&lt;CPresentation id=&quot;1&quot;&gt;&lt;m_precDefaultNumber&gt;&lt;m_bNumberIsYear val=&quot;1&quot;/&gt;&lt;m_chMinusSymbol&gt;-&lt;/m_chMinusSymbol&gt;&lt;m_chDecimalSymbol17909&gt;,&lt;/m_chDecimalSymbol17909&gt;&lt;m_nGroupingDigits17909 val=&quot;3&quot;/&gt;&lt;m_chGroupingSymbol17909&gt; &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precDefaultPercent&gt;&lt;m_precDefaultDate&gt;&lt;m_bNumberIsYear val=&quot;0&quot;/&gt;&lt;m_strFormatTime&gt;%d.%m.%Y&lt;/m_strFormatTime&gt;&lt;/m_precDefaultDate&gt;&lt;m_precDefaultYear&gt;&lt;m_bNumberIsYear val=&quot;0&quot;/&gt;&lt;m_strFormatTime&gt;%Y&lt;/m_strFormatTime&gt;&lt;/m_precDefaultYear&gt;&lt;m_precDefaultQuarter&gt;&lt;m_bNumberIsYear val=&quot;0&quot;/&gt;&lt;m_strFormatTime&gt;%5. Q.&lt;/m_strFormatTime&gt;&lt;/m_precDefaultQuarter&gt;&lt;m_precDefaultMonth&gt;&lt;m_bNumberIsYear val=&quot;0&quot;/&gt;&lt;m_strFormatTime&gt;%1&lt;/m_strFormatTime&gt;&lt;/m_precDefaultMonth&gt;&lt;m_precDefaultWeek&gt;&lt;m_bNumberIsYear val=&quot;0&quot;/&gt;&lt;m_strFormatTime&gt;%4&lt;/m_strFormatTime&gt;&lt;/m_precDefaultWeek&gt;&lt;m_precDefaultDay&gt;&lt;m_bNumberIsYear val=&quot;0&quot;/&gt;&lt;m_strFormatTime&gt;%d&lt;/m_strFormatTime&gt;&lt;/m_precDefaultDay&gt;&lt;m_mruColor&gt;&lt;m_vecMRU length=&quot;9&quot;&gt;&lt;elem m_fUsage=&quot;6.85379487248404120000E+000&quot;&gt;&lt;m_msothmcolidx val=&quot;0&quot;/&gt;&lt;m_rgb r=&quot;88&quot; g=&quot;0&quot; b=&quot;36&quot;/&gt;&lt;m_ppcolschidx tagver0=&quot;23004&quot; tagname0=&quot;m_ppcolschidxUNRECOGNIZED&quot; val=&quot;0&quot;/&gt;&lt;m_nBrightness val=&quot;0&quot;/&gt;&lt;/elem&gt;&lt;elem m_fUsage=&quot;9.36756853519242540000E-001&quot;&gt;&lt;m_msothmcolidx val=&quot;0&quot;/&gt;&lt;m_rgb r=&quot;53&quot; g=&quot;9e&quot; b=&quot;c5&quot;/&gt;&lt;m_ppcolschidx tagver0=&quot;23004&quot; tagname0=&quot;m_ppcolschidxUNRECOGNIZED&quot; val=&quot;0&quot;/&gt;&lt;m_nBrightness val=&quot;0&quot;/&gt;&lt;/elem&gt;&lt;elem m_fUsage=&quot;7.97303852301852740000E-001&quot;&gt;&lt;m_msothmcolidx val=&quot;0&quot;/&gt;&lt;m_rgb r=&quot;62&quot; g=&quot;45&quot; b=&quot;d3&quot;/&gt;&lt;m_ppcolschidx tagver0=&quot;23004&quot; tagname0=&quot;m_ppcolschidxUNRECOGNIZED&quot; val=&quot;0&quot;/&gt;&lt;m_nBrightness val=&quot;0&quot;/&gt;&lt;/elem&gt;&lt;elem m_fUsage=&quot;4.41494742402448460000E-001&quot;&gt;&lt;m_msothmcolidx val=&quot;0&quot;/&gt;&lt;m_rgb r=&quot;d9&quot; g=&quot;40&quot; b=&quot;1b&quot;/&gt;&lt;m_ppcolschidx tagver0=&quot;23004&quot; tagname0=&quot;m_ppcolschidxUNRECOGNIZED&quot; val=&quot;0&quot;/&gt;&lt;m_nBrightness val=&quot;0&quot;/&gt;&lt;/elem&gt;&lt;elem m_fUsage=&quot;3.84538117932368250000E-001&quot;&gt;&lt;m_msothmcolidx val=&quot;0&quot;/&gt;&lt;m_rgb r=&quot;92&quot; g=&quot;d0&quot; b=&quot;50&quot;/&gt;&lt;m_ppcolschidx tagver0=&quot;23004&quot; tagname0=&quot;m_ppcolschidxUNRECOGNIZED&quot; val=&quot;0&quot;/&gt;&lt;m_nBrightness val=&quot;0&quot;/&gt;&lt;/elem&gt;&lt;elem m_fUsage=&quot;1.68342638928400010000E-001&quot;&gt;&lt;m_msothmcolidx val=&quot;0&quot;/&gt;&lt;m_rgb r=&quot;cd&quot; g=&quot;66&quot; b=&quot;0&quot;/&gt;&lt;m_ppcolschidx tagver0=&quot;23004&quot; tagname0=&quot;m_ppcolschidxUNRECOGNIZED&quot; val=&quot;0&quot;/&gt;&lt;m_nBrightness val=&quot;0&quot;/&gt;&lt;/elem&gt;&lt;elem m_fUsage=&quot;1.35085171767299280000E-001&quot;&gt;&lt;m_msothmcolidx val=&quot;0&quot;/&gt;&lt;m_rgb r=&quot;dd&quot; g=&quot;62&quot; b=&quot;87&quot;/&gt;&lt;m_ppcolschidx tagver0=&quot;23004&quot; tagname0=&quot;m_ppcolschidxUNRECOGNIZED&quot; val=&quot;0&quot;/&gt;&lt;m_nBrightness val=&quot;0&quot;/&gt;&lt;/elem&gt;&lt;elem m_fUsage=&quot;9.84770902183611930000E-002&quot;&gt;&lt;m_msothmcolidx val=&quot;0&quot;/&gt;&lt;m_rgb r=&quot;f6&quot; g=&quot;3&quot; b=&quot;2b&quot;/&gt;&lt;m_ppcolschidx tagver0=&quot;23004&quot; tagname0=&quot;m_ppcolschidxUNRECOGNIZED&quot; val=&quot;0&quot;/&gt;&lt;m_nBrightness val=&quot;0&quot;/&gt;&lt;/elem&gt;&lt;elem m_fUsage=&quot;5.11787139730779450000E-002&quot;&gt;&lt;m_msothmcolidx val=&quot;0&quot;/&gt;&lt;m_rgb r=&quot;ff&quot; g=&quot;dc&quot; b=&quot;47&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MASTER_NOR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bg1">
              <a:lumMod val="75000"/>
            </a:schemeClr>
          </a:solidFill>
          <a:prstDash val="solid"/>
          <a:round/>
          <a:headEnd type="none" w="med" len="med"/>
          <a:tailEnd type="none" w="med" len="med"/>
        </a:ln>
        <a:effectLst>
          <a:outerShdw dist="38100" dir="2700000" algn="tl" rotWithShape="0">
            <a:prstClr val="black">
              <a:alpha val="40000"/>
            </a:prstClr>
          </a:outerShdw>
        </a:effectLst>
      </a:spPr>
      <a:bodyPr vert="horz" wrap="square" lIns="90000" tIns="46800" rIns="90000" bIns="46800" numCol="1" rtlCol="0" anchor="ctr" anchorCtr="0" compatLnSpc="1">
        <a:prstTxWarp prst="textNoShape">
          <a:avLst/>
        </a:prstTxWarp>
        <a:noAutofit/>
      </a:bodyPr>
      <a:lstStyle>
        <a:defPPr algn="ctr" eaLnBrk="1" fontAlgn="auto" hangingPunct="1">
          <a:lnSpc>
            <a:spcPct val="90000"/>
          </a:lnSpc>
          <a:spcBef>
            <a:spcPts val="0"/>
          </a:spcBef>
          <a:spcAft>
            <a:spcPts val="400"/>
          </a:spcAft>
          <a:buClr>
            <a:srgbClr val="002533"/>
          </a:buClr>
          <a:defRPr sz="1400" b="1" kern="0" dirty="0" smtClean="0">
            <a:latin typeface="Calibri" pitchFamily="34" charset="0"/>
            <a:cs typeface="Calibri"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10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smtClean="0">
            <a:latin typeface="Calibri" pitchFamily="34" charset="0"/>
          </a:defRPr>
        </a:defPPr>
      </a:lstStyle>
    </a:tx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91208</TotalTime>
  <Words>670</Words>
  <Application>Microsoft Macintosh PowerPoint</Application>
  <PresentationFormat>Présentation à l'écran (4:3)</PresentationFormat>
  <Paragraphs>83</Paragraphs>
  <Slides>5</Slides>
  <Notes>3</Notes>
  <HiddenSlides>0</HiddenSlides>
  <MMClips>0</MMClips>
  <ScaleCrop>false</ScaleCrop>
  <HeadingPairs>
    <vt:vector size="8" baseType="variant">
      <vt:variant>
        <vt:lpstr>Polices utilisées</vt:lpstr>
      </vt:variant>
      <vt:variant>
        <vt:i4>5</vt:i4>
      </vt:variant>
      <vt:variant>
        <vt:lpstr>Thème</vt:lpstr>
      </vt:variant>
      <vt:variant>
        <vt:i4>2</vt:i4>
      </vt:variant>
      <vt:variant>
        <vt:lpstr>Serveurs OLE incorporés</vt:lpstr>
      </vt:variant>
      <vt:variant>
        <vt:i4>2</vt:i4>
      </vt:variant>
      <vt:variant>
        <vt:lpstr>Titres des diapositives</vt:lpstr>
      </vt:variant>
      <vt:variant>
        <vt:i4>5</vt:i4>
      </vt:variant>
    </vt:vector>
  </HeadingPairs>
  <TitlesOfParts>
    <vt:vector size="14" baseType="lpstr">
      <vt:lpstr>R Frutiger Roman</vt:lpstr>
      <vt:lpstr>Arial</vt:lpstr>
      <vt:lpstr>Calibri</vt:lpstr>
      <vt:lpstr>Times New Roman</vt:lpstr>
      <vt:lpstr>Wingdings</vt:lpstr>
      <vt:lpstr>3_MASTER_NORMAL</vt:lpstr>
      <vt:lpstr>Conception personnalisée</vt:lpstr>
      <vt:lpstr>think-cell Slide</vt:lpstr>
      <vt:lpstr>Acrobat Document</vt:lpstr>
      <vt:lpstr>Présentation PowerPoint</vt:lpstr>
      <vt:lpstr>Présentation PowerPoint</vt:lpstr>
      <vt:lpstr>Présentation PowerPoint</vt:lpstr>
      <vt:lpstr>Présentation PowerPoint</vt:lpstr>
      <vt:lpstr>Présentation PowerPoint</vt:lpstr>
    </vt:vector>
  </TitlesOfParts>
  <Company>XX</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XX</dc:creator>
  <cp:lastModifiedBy>Sébastien Côte</cp:lastModifiedBy>
  <cp:revision>6557</cp:revision>
  <cp:lastPrinted>2018-12-04T17:04:23Z</cp:lastPrinted>
  <dcterms:created xsi:type="dcterms:W3CDTF">2008-10-03T10:02:24Z</dcterms:created>
  <dcterms:modified xsi:type="dcterms:W3CDTF">2019-08-26T14:35:06Z</dcterms:modified>
</cp:coreProperties>
</file>