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"/>
  </p:handoutMasterIdLst>
  <p:sldIdLst>
    <p:sldId id="260" r:id="rId2"/>
    <p:sldId id="261" r:id="rId3"/>
    <p:sldId id="262" r:id="rId4"/>
    <p:sldId id="263" r:id="rId5"/>
    <p:sldId id="264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10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D0D0B-3946-4FD3-83CF-1ED9324422F2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E1F53-B5AB-47CE-A8A7-DDAF195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988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63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40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09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78" y="415078"/>
            <a:ext cx="6442922" cy="64429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290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34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46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90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11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25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15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814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C9209-47D3-4D88-B020-9AC04E197E1C}" type="datetimeFigureOut">
              <a:rPr lang="fr-FR" smtClean="0"/>
              <a:t>26/08/2019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D8E4B-62BA-4351-BF12-759BB9677C8B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682371"/>
            <a:ext cx="2133600" cy="103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0000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g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8298" y="-34509"/>
            <a:ext cx="10515600" cy="120606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E30613"/>
                </a:solidFill>
              </a:rPr>
              <a:t>Ottmarsheim…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767FA1-3ED6-48BF-95F4-833A72ABABE1}"/>
              </a:ext>
            </a:extLst>
          </p:cNvPr>
          <p:cNvSpPr txBox="1"/>
          <p:nvPr/>
        </p:nvSpPr>
        <p:spPr>
          <a:xfrm>
            <a:off x="823967" y="1520611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1958 habitants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4FABD7-C443-46F9-84D1-1E329462B568}"/>
              </a:ext>
            </a:extLst>
          </p:cNvPr>
          <p:cNvSpPr txBox="1"/>
          <p:nvPr/>
        </p:nvSpPr>
        <p:spPr>
          <a:xfrm>
            <a:off x="835026" y="2214575"/>
            <a:ext cx="3363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Un pôle économique </a:t>
            </a:r>
          </a:p>
          <a:p>
            <a:r>
              <a:rPr lang="fr-FR" sz="2000" i="1" dirty="0"/>
              <a:t>zone industrielle et portuaire</a:t>
            </a:r>
            <a:endParaRPr lang="fr-FR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8E9DE86-39C9-480C-8021-A5873079F89B}"/>
              </a:ext>
            </a:extLst>
          </p:cNvPr>
          <p:cNvSpPr txBox="1"/>
          <p:nvPr/>
        </p:nvSpPr>
        <p:spPr>
          <a:xfrm>
            <a:off x="811570" y="3951991"/>
            <a:ext cx="3312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Un pôle énergétique </a:t>
            </a:r>
          </a:p>
          <a:p>
            <a:r>
              <a:rPr lang="fr-FR" sz="2000" i="1" dirty="0"/>
              <a:t>usine hydroélectrique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D6B01B4-18A4-4A32-9822-1BBE616FF8E9}"/>
              </a:ext>
            </a:extLst>
          </p:cNvPr>
          <p:cNvSpPr txBox="1"/>
          <p:nvPr/>
        </p:nvSpPr>
        <p:spPr>
          <a:xfrm>
            <a:off x="803687" y="3087284"/>
            <a:ext cx="5771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Un pôle d'équipements et de services</a:t>
            </a:r>
          </a:p>
          <a:p>
            <a:r>
              <a:rPr lang="fr-FR" sz="2000" i="1" dirty="0"/>
              <a:t>collège, stade nautique, maison de santé, </a:t>
            </a:r>
            <a:r>
              <a:rPr lang="fr-FR" sz="2000" i="1" dirty="0" err="1"/>
              <a:t>etc</a:t>
            </a:r>
            <a:endParaRPr lang="fr-FR" sz="2000" i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FA52544-7468-454B-B7E6-A9163FC48CED}"/>
              </a:ext>
            </a:extLst>
          </p:cNvPr>
          <p:cNvSpPr txBox="1"/>
          <p:nvPr/>
        </p:nvSpPr>
        <p:spPr>
          <a:xfrm>
            <a:off x="811570" y="4970058"/>
            <a:ext cx="5275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Un pôle touristique et patrimonial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èche : pentagone 24">
            <a:extLst>
              <a:ext uri="{FF2B5EF4-FFF2-40B4-BE49-F238E27FC236}">
                <a16:creationId xmlns:a16="http://schemas.microsoft.com/office/drawing/2014/main" id="{D2AF9E87-9DCE-40EC-B046-A7B6ED92BD8E}"/>
              </a:ext>
            </a:extLst>
          </p:cNvPr>
          <p:cNvSpPr/>
          <p:nvPr/>
        </p:nvSpPr>
        <p:spPr>
          <a:xfrm>
            <a:off x="-155643" y="1623848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 : pentagone 44">
            <a:extLst>
              <a:ext uri="{FF2B5EF4-FFF2-40B4-BE49-F238E27FC236}">
                <a16:creationId xmlns:a16="http://schemas.microsoft.com/office/drawing/2014/main" id="{A3B386E0-B7C1-45CF-B5B6-9CF15F71BEA2}"/>
              </a:ext>
            </a:extLst>
          </p:cNvPr>
          <p:cNvSpPr/>
          <p:nvPr/>
        </p:nvSpPr>
        <p:spPr>
          <a:xfrm>
            <a:off x="-155643" y="2460505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 : pentagone 45">
            <a:extLst>
              <a:ext uri="{FF2B5EF4-FFF2-40B4-BE49-F238E27FC236}">
                <a16:creationId xmlns:a16="http://schemas.microsoft.com/office/drawing/2014/main" id="{5414C547-3D37-44F9-82A3-F13257AF8265}"/>
              </a:ext>
            </a:extLst>
          </p:cNvPr>
          <p:cNvSpPr/>
          <p:nvPr/>
        </p:nvSpPr>
        <p:spPr>
          <a:xfrm>
            <a:off x="-155644" y="3345978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pentagone 46">
            <a:extLst>
              <a:ext uri="{FF2B5EF4-FFF2-40B4-BE49-F238E27FC236}">
                <a16:creationId xmlns:a16="http://schemas.microsoft.com/office/drawing/2014/main" id="{B7EBEC02-2C5D-4317-A329-B8708B1A93F6}"/>
              </a:ext>
            </a:extLst>
          </p:cNvPr>
          <p:cNvSpPr/>
          <p:nvPr/>
        </p:nvSpPr>
        <p:spPr>
          <a:xfrm>
            <a:off x="-155644" y="4200135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 : pentagone 47">
            <a:extLst>
              <a:ext uri="{FF2B5EF4-FFF2-40B4-BE49-F238E27FC236}">
                <a16:creationId xmlns:a16="http://schemas.microsoft.com/office/drawing/2014/main" id="{D380465A-C55D-4C48-9D61-6F09363AEA5C}"/>
              </a:ext>
            </a:extLst>
          </p:cNvPr>
          <p:cNvSpPr/>
          <p:nvPr/>
        </p:nvSpPr>
        <p:spPr>
          <a:xfrm>
            <a:off x="-165783" y="5068108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FE6539A8-3483-4176-856B-64BBDAA51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56" y="2573327"/>
            <a:ext cx="4360544" cy="4286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34C47D33-F7C2-41DF-971C-E7391DB27986}"/>
              </a:ext>
            </a:extLst>
          </p:cNvPr>
          <p:cNvGrpSpPr/>
          <p:nvPr/>
        </p:nvGrpSpPr>
        <p:grpSpPr>
          <a:xfrm>
            <a:off x="10881093" y="3553843"/>
            <a:ext cx="1501233" cy="847952"/>
            <a:chOff x="10881093" y="3553843"/>
            <a:chExt cx="1501233" cy="847952"/>
          </a:xfrm>
        </p:grpSpPr>
        <p:pic>
          <p:nvPicPr>
            <p:cNvPr id="11" name="Graphique 10" descr="Repère">
              <a:extLst>
                <a:ext uri="{FF2B5EF4-FFF2-40B4-BE49-F238E27FC236}">
                  <a16:creationId xmlns:a16="http://schemas.microsoft.com/office/drawing/2014/main" id="{BE6A0CB5-3686-424C-BA1A-55E5678CD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03401" y="3553843"/>
              <a:ext cx="524983" cy="52498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E2EC7C9-BAC8-45E0-A45D-28A7AAA4AD93}"/>
                </a:ext>
              </a:extLst>
            </p:cNvPr>
            <p:cNvSpPr txBox="1"/>
            <p:nvPr/>
          </p:nvSpPr>
          <p:spPr>
            <a:xfrm>
              <a:off x="10881093" y="4058918"/>
              <a:ext cx="1501233" cy="342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E30613"/>
                  </a:solidFill>
                </a:rPr>
                <a:t>OTTMARSHEIM</a:t>
              </a:r>
              <a:endParaRPr lang="fr-FR" sz="1200" b="1" dirty="0">
                <a:solidFill>
                  <a:srgbClr val="E30613"/>
                </a:solidFill>
              </a:endParaRPr>
            </a:p>
          </p:txBody>
        </p:sp>
      </p:grpSp>
      <p:sp>
        <p:nvSpPr>
          <p:cNvPr id="53" name="Arc 52">
            <a:extLst>
              <a:ext uri="{FF2B5EF4-FFF2-40B4-BE49-F238E27FC236}">
                <a16:creationId xmlns:a16="http://schemas.microsoft.com/office/drawing/2014/main" id="{CEB2BE51-51E8-4FAC-A90E-D51ADB116594}"/>
              </a:ext>
            </a:extLst>
          </p:cNvPr>
          <p:cNvSpPr/>
          <p:nvPr/>
        </p:nvSpPr>
        <p:spPr>
          <a:xfrm rot="16001030">
            <a:off x="10320421" y="3795270"/>
            <a:ext cx="2428018" cy="2855398"/>
          </a:xfrm>
          <a:prstGeom prst="arc">
            <a:avLst/>
          </a:prstGeom>
          <a:ln w="28575">
            <a:solidFill>
              <a:srgbClr val="E30613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7565496E-EAE0-44A7-B7FF-183BCFC51F6C}"/>
              </a:ext>
            </a:extLst>
          </p:cNvPr>
          <p:cNvGrpSpPr/>
          <p:nvPr/>
        </p:nvGrpSpPr>
        <p:grpSpPr>
          <a:xfrm>
            <a:off x="9739904" y="4873526"/>
            <a:ext cx="900915" cy="675401"/>
            <a:chOff x="9749632" y="4892982"/>
            <a:chExt cx="900915" cy="675401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A32AE69-441A-4F1A-BE64-81DC064E7FC5}"/>
                </a:ext>
              </a:extLst>
            </p:cNvPr>
            <p:cNvSpPr txBox="1"/>
            <p:nvPr/>
          </p:nvSpPr>
          <p:spPr>
            <a:xfrm>
              <a:off x="9749632" y="5291384"/>
              <a:ext cx="900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0070C0"/>
                  </a:solidFill>
                </a:rPr>
                <a:t>AURILLAC</a:t>
              </a:r>
            </a:p>
          </p:txBody>
        </p:sp>
        <p:pic>
          <p:nvPicPr>
            <p:cNvPr id="9" name="Graphique 8" descr="Repère">
              <a:extLst>
                <a:ext uri="{FF2B5EF4-FFF2-40B4-BE49-F238E27FC236}">
                  <a16:creationId xmlns:a16="http://schemas.microsoft.com/office/drawing/2014/main" id="{7AA93642-A7A6-4277-BFD3-5319E917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58665" y="4892982"/>
              <a:ext cx="524983" cy="524983"/>
            </a:xfrm>
            <a:prstGeom prst="rect">
              <a:avLst/>
            </a:prstGeom>
          </p:spPr>
        </p:pic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D92DA381-31E0-488A-A5CC-6183502AA73C}"/>
              </a:ext>
            </a:extLst>
          </p:cNvPr>
          <p:cNvSpPr txBox="1"/>
          <p:nvPr/>
        </p:nvSpPr>
        <p:spPr>
          <a:xfrm rot="18998081">
            <a:off x="10147093" y="41682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30613"/>
                </a:solidFill>
              </a:rPr>
              <a:t>7h</a:t>
            </a:r>
          </a:p>
        </p:txBody>
      </p:sp>
      <p:pic>
        <p:nvPicPr>
          <p:cNvPr id="58" name="Image 57" descr="Une image contenant extérieur, ciel, arbre, personne&#10;&#10;Description générée automatiquement">
            <a:extLst>
              <a:ext uri="{FF2B5EF4-FFF2-40B4-BE49-F238E27FC236}">
                <a16:creationId xmlns:a16="http://schemas.microsoft.com/office/drawing/2014/main" id="{76C7F25D-B858-4597-9477-8D3CEE5F4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45" y="3475143"/>
            <a:ext cx="4904330" cy="3269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2" name="Image 61" descr="Une image contenant herbe, usine, extérieur, ciel&#10;&#10;Description générée automatiquement">
            <a:extLst>
              <a:ext uri="{FF2B5EF4-FFF2-40B4-BE49-F238E27FC236}">
                <a16:creationId xmlns:a16="http://schemas.microsoft.com/office/drawing/2014/main" id="{C27BF1A3-B0C2-484D-8BC4-6C43FF16E7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44" y="3485802"/>
            <a:ext cx="4904330" cy="3272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" name="Image 1023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E564D1F8-6EBB-4DC6-A9AE-3EE45A86F3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9" y="3450045"/>
            <a:ext cx="4913947" cy="3269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Image 1026" descr="Une image contenant arbre, passage, extérieur, route&#10;&#10;Description générée automatiquement">
            <a:extLst>
              <a:ext uri="{FF2B5EF4-FFF2-40B4-BE49-F238E27FC236}">
                <a16:creationId xmlns:a16="http://schemas.microsoft.com/office/drawing/2014/main" id="{A22F10AC-9A3D-45DB-BD28-7F96D555C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43" y="3435011"/>
            <a:ext cx="4904331" cy="3269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9" name="Image 1028" descr="Une image contenant bâtiment, extérieur, ciel, église&#10;&#10;Description générée automatiquement">
            <a:extLst>
              <a:ext uri="{FF2B5EF4-FFF2-40B4-BE49-F238E27FC236}">
                <a16:creationId xmlns:a16="http://schemas.microsoft.com/office/drawing/2014/main" id="{21D98EE7-238D-4CC9-A8A5-D0A229EFA2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58" y="3446545"/>
            <a:ext cx="5009168" cy="3312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452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5" grpId="0" animBg="1"/>
      <p:bldP spid="45" grpId="0" animBg="1"/>
      <p:bldP spid="46" grpId="0" animBg="1"/>
      <p:bldP spid="47" grpId="0" animBg="1"/>
      <p:bldP spid="48" grpId="0" animBg="1"/>
      <p:bldP spid="53" grpId="0" animBg="1"/>
      <p:bldP spid="53" grpId="1" animBg="1"/>
      <p:bldP spid="54" grpId="0"/>
      <p:bldP spid="5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F88F06-D18B-4036-8E80-60C2C3B02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987" y="2262857"/>
            <a:ext cx="3073755" cy="4348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68716D46-E9BF-4CA4-A29B-0BD24F5E4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788">
            <a:off x="8981268" y="2658673"/>
            <a:ext cx="2495998" cy="369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Une image contenant journal, texte, capture d’écran, photo&#10;&#10;Description générée automatiquement">
            <a:extLst>
              <a:ext uri="{FF2B5EF4-FFF2-40B4-BE49-F238E27FC236}">
                <a16:creationId xmlns:a16="http://schemas.microsoft.com/office/drawing/2014/main" id="{A2693D9A-49CB-412F-9083-E51F21573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048">
            <a:off x="8880871" y="2847252"/>
            <a:ext cx="3206319" cy="2973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journal, texte, capture d’écran&#10;&#10;Description générée automatiquement">
            <a:extLst>
              <a:ext uri="{FF2B5EF4-FFF2-40B4-BE49-F238E27FC236}">
                <a16:creationId xmlns:a16="http://schemas.microsoft.com/office/drawing/2014/main" id="{621ED785-88D8-4B2F-8966-67A66B5530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270">
            <a:off x="8392176" y="2950427"/>
            <a:ext cx="3598141" cy="320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989818EE-5499-4861-9CD2-0871B43E4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287">
            <a:off x="8757140" y="2257991"/>
            <a:ext cx="3058895" cy="4589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F335F887-469B-4075-948E-6372FB7E87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132">
            <a:off x="8036641" y="3547343"/>
            <a:ext cx="3653129" cy="286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09D0AEB-38D9-4D5C-B884-CF0C6FD9B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03518">
            <a:off x="8326561" y="2594674"/>
            <a:ext cx="3498211" cy="3619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8298" y="-34509"/>
            <a:ext cx="10515600" cy="1055732"/>
          </a:xfrm>
        </p:spPr>
        <p:txBody>
          <a:bodyPr>
            <a:noAutofit/>
          </a:bodyPr>
          <a:lstStyle/>
          <a:p>
            <a:r>
              <a:rPr lang="fr-FR" sz="4400" dirty="0">
                <a:solidFill>
                  <a:srgbClr val="E30613"/>
                </a:solidFill>
              </a:rPr>
              <a:t>Plus de 50 projets numériques…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5" name="Flèche : pentagone 44">
            <a:extLst>
              <a:ext uri="{FF2B5EF4-FFF2-40B4-BE49-F238E27FC236}">
                <a16:creationId xmlns:a16="http://schemas.microsoft.com/office/drawing/2014/main" id="{A3B386E0-B7C1-45CF-B5B6-9CF15F71BEA2}"/>
              </a:ext>
            </a:extLst>
          </p:cNvPr>
          <p:cNvSpPr/>
          <p:nvPr/>
        </p:nvSpPr>
        <p:spPr>
          <a:xfrm>
            <a:off x="-155643" y="2460505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 : pentagone 45">
            <a:extLst>
              <a:ext uri="{FF2B5EF4-FFF2-40B4-BE49-F238E27FC236}">
                <a16:creationId xmlns:a16="http://schemas.microsoft.com/office/drawing/2014/main" id="{5414C547-3D37-44F9-82A3-F13257AF8265}"/>
              </a:ext>
            </a:extLst>
          </p:cNvPr>
          <p:cNvSpPr/>
          <p:nvPr/>
        </p:nvSpPr>
        <p:spPr>
          <a:xfrm>
            <a:off x="-155644" y="3345978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pentagone 46">
            <a:extLst>
              <a:ext uri="{FF2B5EF4-FFF2-40B4-BE49-F238E27FC236}">
                <a16:creationId xmlns:a16="http://schemas.microsoft.com/office/drawing/2014/main" id="{B7EBEC02-2C5D-4317-A329-B8708B1A93F6}"/>
              </a:ext>
            </a:extLst>
          </p:cNvPr>
          <p:cNvSpPr/>
          <p:nvPr/>
        </p:nvSpPr>
        <p:spPr>
          <a:xfrm>
            <a:off x="-155644" y="4200135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 : pentagone 47">
            <a:extLst>
              <a:ext uri="{FF2B5EF4-FFF2-40B4-BE49-F238E27FC236}">
                <a16:creationId xmlns:a16="http://schemas.microsoft.com/office/drawing/2014/main" id="{D380465A-C55D-4C48-9D61-6F09363AEA5C}"/>
              </a:ext>
            </a:extLst>
          </p:cNvPr>
          <p:cNvSpPr/>
          <p:nvPr/>
        </p:nvSpPr>
        <p:spPr>
          <a:xfrm>
            <a:off x="-165783" y="5068108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11CA713-A13A-4BFA-A72E-E892491B3DCA}"/>
              </a:ext>
            </a:extLst>
          </p:cNvPr>
          <p:cNvSpPr txBox="1"/>
          <p:nvPr/>
        </p:nvSpPr>
        <p:spPr>
          <a:xfrm>
            <a:off x="823967" y="1520611"/>
            <a:ext cx="10195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2014 : Des projets, des ambitions…et surtout des humains</a:t>
            </a:r>
          </a:p>
        </p:txBody>
      </p:sp>
      <p:sp>
        <p:nvSpPr>
          <p:cNvPr id="29" name="Flèche : pentagone 28">
            <a:extLst>
              <a:ext uri="{FF2B5EF4-FFF2-40B4-BE49-F238E27FC236}">
                <a16:creationId xmlns:a16="http://schemas.microsoft.com/office/drawing/2014/main" id="{C528225E-AA1D-4EA9-BF3F-A3642F3077AD}"/>
              </a:ext>
            </a:extLst>
          </p:cNvPr>
          <p:cNvSpPr/>
          <p:nvPr/>
        </p:nvSpPr>
        <p:spPr>
          <a:xfrm>
            <a:off x="-155644" y="1640809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1938583-8202-4EAD-A810-64277A55414D}"/>
              </a:ext>
            </a:extLst>
          </p:cNvPr>
          <p:cNvSpPr txBox="1"/>
          <p:nvPr/>
        </p:nvSpPr>
        <p:spPr>
          <a:xfrm>
            <a:off x="821710" y="2337152"/>
            <a:ext cx="6922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2016 : Lancement des premiers travaux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91BC7B5-A11B-42CC-829C-E28529AE2303}"/>
              </a:ext>
            </a:extLst>
          </p:cNvPr>
          <p:cNvSpPr txBox="1"/>
          <p:nvPr/>
        </p:nvSpPr>
        <p:spPr>
          <a:xfrm>
            <a:off x="831849" y="3238082"/>
            <a:ext cx="5671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2017 : Les projets défilent et 2@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570D8C9-C15A-49EA-A6D3-3E5288F4527C}"/>
              </a:ext>
            </a:extLst>
          </p:cNvPr>
          <p:cNvSpPr txBox="1"/>
          <p:nvPr/>
        </p:nvSpPr>
        <p:spPr>
          <a:xfrm>
            <a:off x="877597" y="4069473"/>
            <a:ext cx="56444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2018 : Les efforts s’accentuent, </a:t>
            </a:r>
          </a:p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	  l’imagination se libère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68E0EFD-3C41-4CFB-A7EE-99D0FD14F139}"/>
              </a:ext>
            </a:extLst>
          </p:cNvPr>
          <p:cNvSpPr txBox="1"/>
          <p:nvPr/>
        </p:nvSpPr>
        <p:spPr>
          <a:xfrm>
            <a:off x="850894" y="4955553"/>
            <a:ext cx="4439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2019 : Un nouvel horizon</a:t>
            </a:r>
          </a:p>
        </p:txBody>
      </p:sp>
      <p:pic>
        <p:nvPicPr>
          <p:cNvPr id="9" name="Image 8" descr="Une image contenant journal, texte&#10;&#10;Description générée automatiquement">
            <a:extLst>
              <a:ext uri="{FF2B5EF4-FFF2-40B4-BE49-F238E27FC236}">
                <a16:creationId xmlns:a16="http://schemas.microsoft.com/office/drawing/2014/main" id="{86AC2143-01D7-43AD-AAE2-575B1F474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03" y="2911447"/>
            <a:ext cx="4192973" cy="3346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BDED19F-C1F0-4A19-B985-1449568EE6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8132" y="3371294"/>
            <a:ext cx="3538250" cy="243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7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28" grpId="0"/>
      <p:bldP spid="29" grpId="0" animBg="1"/>
      <p:bldP spid="32" grpId="0"/>
      <p:bldP spid="39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8298" y="-34509"/>
            <a:ext cx="10515600" cy="1055732"/>
          </a:xfrm>
        </p:spPr>
        <p:txBody>
          <a:bodyPr>
            <a:noAutofit/>
          </a:bodyPr>
          <a:lstStyle/>
          <a:p>
            <a:r>
              <a:rPr lang="fr-FR" sz="4400" dirty="0">
                <a:solidFill>
                  <a:srgbClr val="E30613"/>
                </a:solidFill>
              </a:rPr>
              <a:t>Quelques réalisations…</a:t>
            </a:r>
          </a:p>
        </p:txBody>
      </p:sp>
      <p:sp>
        <p:nvSpPr>
          <p:cNvPr id="45" name="Flèche : pentagone 44">
            <a:extLst>
              <a:ext uri="{FF2B5EF4-FFF2-40B4-BE49-F238E27FC236}">
                <a16:creationId xmlns:a16="http://schemas.microsoft.com/office/drawing/2014/main" id="{A3B386E0-B7C1-45CF-B5B6-9CF15F71BEA2}"/>
              </a:ext>
            </a:extLst>
          </p:cNvPr>
          <p:cNvSpPr/>
          <p:nvPr/>
        </p:nvSpPr>
        <p:spPr>
          <a:xfrm>
            <a:off x="-155643" y="2032486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 : pentagone 45">
            <a:extLst>
              <a:ext uri="{FF2B5EF4-FFF2-40B4-BE49-F238E27FC236}">
                <a16:creationId xmlns:a16="http://schemas.microsoft.com/office/drawing/2014/main" id="{5414C547-3D37-44F9-82A3-F13257AF8265}"/>
              </a:ext>
            </a:extLst>
          </p:cNvPr>
          <p:cNvSpPr/>
          <p:nvPr/>
        </p:nvSpPr>
        <p:spPr>
          <a:xfrm>
            <a:off x="-155644" y="2587214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pentagone 46">
            <a:extLst>
              <a:ext uri="{FF2B5EF4-FFF2-40B4-BE49-F238E27FC236}">
                <a16:creationId xmlns:a16="http://schemas.microsoft.com/office/drawing/2014/main" id="{B7EBEC02-2C5D-4317-A329-B8708B1A93F6}"/>
              </a:ext>
            </a:extLst>
          </p:cNvPr>
          <p:cNvSpPr/>
          <p:nvPr/>
        </p:nvSpPr>
        <p:spPr>
          <a:xfrm>
            <a:off x="-155644" y="3139819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 : pentagone 47">
            <a:extLst>
              <a:ext uri="{FF2B5EF4-FFF2-40B4-BE49-F238E27FC236}">
                <a16:creationId xmlns:a16="http://schemas.microsoft.com/office/drawing/2014/main" id="{D380465A-C55D-4C48-9D61-6F09363AEA5C}"/>
              </a:ext>
            </a:extLst>
          </p:cNvPr>
          <p:cNvSpPr/>
          <p:nvPr/>
        </p:nvSpPr>
        <p:spPr>
          <a:xfrm>
            <a:off x="-165783" y="3686775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11CA713-A13A-4BFA-A72E-E892491B3DCA}"/>
              </a:ext>
            </a:extLst>
          </p:cNvPr>
          <p:cNvSpPr txBox="1"/>
          <p:nvPr/>
        </p:nvSpPr>
        <p:spPr>
          <a:xfrm>
            <a:off x="823967" y="1349202"/>
            <a:ext cx="6631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Mise en place d’un WIFI Public gratuit</a:t>
            </a:r>
          </a:p>
        </p:txBody>
      </p:sp>
      <p:sp>
        <p:nvSpPr>
          <p:cNvPr id="29" name="Flèche : pentagone 28">
            <a:extLst>
              <a:ext uri="{FF2B5EF4-FFF2-40B4-BE49-F238E27FC236}">
                <a16:creationId xmlns:a16="http://schemas.microsoft.com/office/drawing/2014/main" id="{C528225E-AA1D-4EA9-BF3F-A3642F3077AD}"/>
              </a:ext>
            </a:extLst>
          </p:cNvPr>
          <p:cNvSpPr/>
          <p:nvPr/>
        </p:nvSpPr>
        <p:spPr>
          <a:xfrm>
            <a:off x="-138561" y="1455089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1938583-8202-4EAD-A810-64277A55414D}"/>
              </a:ext>
            </a:extLst>
          </p:cNvPr>
          <p:cNvSpPr txBox="1"/>
          <p:nvPr/>
        </p:nvSpPr>
        <p:spPr>
          <a:xfrm>
            <a:off x="813827" y="1924899"/>
            <a:ext cx="7527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Vidéos du Conseil Municipal en accès libre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91BC7B5-A11B-42CC-829C-E28529AE2303}"/>
              </a:ext>
            </a:extLst>
          </p:cNvPr>
          <p:cNvSpPr txBox="1"/>
          <p:nvPr/>
        </p:nvSpPr>
        <p:spPr>
          <a:xfrm>
            <a:off x="808200" y="2479318"/>
            <a:ext cx="10972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Formations des seniors à l’utilisation des tablettes numériques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570D8C9-C15A-49EA-A6D3-3E5288F4527C}"/>
              </a:ext>
            </a:extLst>
          </p:cNvPr>
          <p:cNvSpPr txBox="1"/>
          <p:nvPr/>
        </p:nvSpPr>
        <p:spPr>
          <a:xfrm>
            <a:off x="810457" y="3029576"/>
            <a:ext cx="6356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Application mobile à la médiathèque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68E0EFD-3C41-4CFB-A7EE-99D0FD14F139}"/>
              </a:ext>
            </a:extLst>
          </p:cNvPr>
          <p:cNvSpPr txBox="1"/>
          <p:nvPr/>
        </p:nvSpPr>
        <p:spPr>
          <a:xfrm>
            <a:off x="795713" y="3587638"/>
            <a:ext cx="9730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Application mobile pour la communication aux citoyens</a:t>
            </a:r>
          </a:p>
        </p:txBody>
      </p:sp>
      <p:sp>
        <p:nvSpPr>
          <p:cNvPr id="15" name="Flèche : pentagone 14">
            <a:extLst>
              <a:ext uri="{FF2B5EF4-FFF2-40B4-BE49-F238E27FC236}">
                <a16:creationId xmlns:a16="http://schemas.microsoft.com/office/drawing/2014/main" id="{3264555E-FC1E-49DB-B801-AA47BA49FCE7}"/>
              </a:ext>
            </a:extLst>
          </p:cNvPr>
          <p:cNvSpPr/>
          <p:nvPr/>
        </p:nvSpPr>
        <p:spPr>
          <a:xfrm>
            <a:off x="-148289" y="4251029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90754EE-8F7A-4D3B-9E81-25B3AC01B199}"/>
              </a:ext>
            </a:extLst>
          </p:cNvPr>
          <p:cNvSpPr txBox="1"/>
          <p:nvPr/>
        </p:nvSpPr>
        <p:spPr>
          <a:xfrm>
            <a:off x="809517" y="4138474"/>
            <a:ext cx="5594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Mapping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octophonia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(préludes 2018)</a:t>
            </a:r>
            <a:endParaRPr lang="fr-FR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èche : pentagone 16">
            <a:extLst>
              <a:ext uri="{FF2B5EF4-FFF2-40B4-BE49-F238E27FC236}">
                <a16:creationId xmlns:a16="http://schemas.microsoft.com/office/drawing/2014/main" id="{AC4C9D8E-4D04-4653-8978-B0D2925CB8BB}"/>
              </a:ext>
            </a:extLst>
          </p:cNvPr>
          <p:cNvSpPr/>
          <p:nvPr/>
        </p:nvSpPr>
        <p:spPr>
          <a:xfrm>
            <a:off x="-138561" y="4781917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66A5C61-43AF-4565-9F5D-7559891DC703}"/>
              </a:ext>
            </a:extLst>
          </p:cNvPr>
          <p:cNvSpPr txBox="1"/>
          <p:nvPr/>
        </p:nvSpPr>
        <p:spPr>
          <a:xfrm>
            <a:off x="825283" y="4677245"/>
            <a:ext cx="4160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Ouverture à l’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Opendata</a:t>
            </a:r>
            <a:endParaRPr lang="fr-FR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 descr="Une image contenant personne, in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7088F534-CFA6-407F-B515-34B040EED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68" y="4039413"/>
            <a:ext cx="4168051" cy="2780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1AD09A-3115-4F2D-9EED-AE87A93D0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177" y="2339914"/>
            <a:ext cx="4257779" cy="4270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 8" descr="Une image contenant équipement électronique, moniteur&#10;&#10;Description générée automatiquement">
            <a:extLst>
              <a:ext uri="{FF2B5EF4-FFF2-40B4-BE49-F238E27FC236}">
                <a16:creationId xmlns:a16="http://schemas.microsoft.com/office/drawing/2014/main" id="{4C78F5ED-39BA-4B54-9EA6-AFF85AEA3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153" y="3477172"/>
            <a:ext cx="3063741" cy="3537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 10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id="{0A794BE4-074C-4135-83C4-5D5A17F413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976" y="4035612"/>
            <a:ext cx="2125016" cy="3005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octophina">
            <a:hlinkClick r:id="" action="ppaction://media"/>
            <a:extLst>
              <a:ext uri="{FF2B5EF4-FFF2-40B4-BE49-F238E27FC236}">
                <a16:creationId xmlns:a16="http://schemas.microsoft.com/office/drawing/2014/main" id="{A0E8990F-ADE8-497B-B20C-D2442030FD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3063" y="1151119"/>
            <a:ext cx="3245054" cy="5768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B8879D3-A588-42D3-844A-CA1966C7E5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641" y="4355972"/>
            <a:ext cx="4419818" cy="2486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 4" descr="Une image contenant plancher, intérieur, table, mur&#10;&#10;Description générée automatiquement">
            <a:extLst>
              <a:ext uri="{FF2B5EF4-FFF2-40B4-BE49-F238E27FC236}">
                <a16:creationId xmlns:a16="http://schemas.microsoft.com/office/drawing/2014/main" id="{A334543F-689E-472C-BB84-6B41BA0473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8" r="5044"/>
          <a:stretch/>
        </p:blipFill>
        <p:spPr>
          <a:xfrm>
            <a:off x="7794978" y="3893642"/>
            <a:ext cx="4200175" cy="27047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636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03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28" grpId="0"/>
      <p:bldP spid="29" grpId="0" animBg="1"/>
      <p:bldP spid="32" grpId="0"/>
      <p:bldP spid="39" grpId="0"/>
      <p:bldP spid="40" grpId="0"/>
      <p:bldP spid="41" grpId="0"/>
      <p:bldP spid="15" grpId="0" animBg="1"/>
      <p:bldP spid="16" grpId="0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1FCCB50-95CB-4222-A207-44CE42DEC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011">
            <a:off x="4971679" y="2303458"/>
            <a:ext cx="3141187" cy="444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8298" y="-34509"/>
            <a:ext cx="10515600" cy="1055732"/>
          </a:xfrm>
        </p:spPr>
        <p:txBody>
          <a:bodyPr>
            <a:noAutofit/>
          </a:bodyPr>
          <a:lstStyle/>
          <a:p>
            <a:r>
              <a:rPr lang="fr-FR" sz="4400" dirty="0">
                <a:solidFill>
                  <a:srgbClr val="E30613"/>
                </a:solidFill>
              </a:rPr>
              <a:t>Et pour la suite ?</a:t>
            </a:r>
          </a:p>
        </p:txBody>
      </p:sp>
      <p:sp>
        <p:nvSpPr>
          <p:cNvPr id="45" name="Flèche : pentagone 44">
            <a:extLst>
              <a:ext uri="{FF2B5EF4-FFF2-40B4-BE49-F238E27FC236}">
                <a16:creationId xmlns:a16="http://schemas.microsoft.com/office/drawing/2014/main" id="{A3B386E0-B7C1-45CF-B5B6-9CF15F71BEA2}"/>
              </a:ext>
            </a:extLst>
          </p:cNvPr>
          <p:cNvSpPr/>
          <p:nvPr/>
        </p:nvSpPr>
        <p:spPr>
          <a:xfrm>
            <a:off x="-155643" y="2032486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 : pentagone 45">
            <a:extLst>
              <a:ext uri="{FF2B5EF4-FFF2-40B4-BE49-F238E27FC236}">
                <a16:creationId xmlns:a16="http://schemas.microsoft.com/office/drawing/2014/main" id="{5414C547-3D37-44F9-82A3-F13257AF8265}"/>
              </a:ext>
            </a:extLst>
          </p:cNvPr>
          <p:cNvSpPr/>
          <p:nvPr/>
        </p:nvSpPr>
        <p:spPr>
          <a:xfrm>
            <a:off x="-155644" y="2587214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11CA713-A13A-4BFA-A72E-E892491B3DCA}"/>
              </a:ext>
            </a:extLst>
          </p:cNvPr>
          <p:cNvSpPr txBox="1"/>
          <p:nvPr/>
        </p:nvSpPr>
        <p:spPr>
          <a:xfrm>
            <a:off x="823967" y="1364968"/>
            <a:ext cx="935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Réalité virtuelle pédagogique, culturelle et touristique</a:t>
            </a:r>
          </a:p>
        </p:txBody>
      </p:sp>
      <p:sp>
        <p:nvSpPr>
          <p:cNvPr id="29" name="Flèche : pentagone 28">
            <a:extLst>
              <a:ext uri="{FF2B5EF4-FFF2-40B4-BE49-F238E27FC236}">
                <a16:creationId xmlns:a16="http://schemas.microsoft.com/office/drawing/2014/main" id="{C528225E-AA1D-4EA9-BF3F-A3642F3077AD}"/>
              </a:ext>
            </a:extLst>
          </p:cNvPr>
          <p:cNvSpPr/>
          <p:nvPr/>
        </p:nvSpPr>
        <p:spPr>
          <a:xfrm>
            <a:off x="-138561" y="1455089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1938583-8202-4EAD-A810-64277A55414D}"/>
              </a:ext>
            </a:extLst>
          </p:cNvPr>
          <p:cNvSpPr txBox="1"/>
          <p:nvPr/>
        </p:nvSpPr>
        <p:spPr>
          <a:xfrm>
            <a:off x="821710" y="1909133"/>
            <a:ext cx="5578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Plus d’événements numériques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91BC7B5-A11B-42CC-829C-E28529AE2303}"/>
              </a:ext>
            </a:extLst>
          </p:cNvPr>
          <p:cNvSpPr txBox="1"/>
          <p:nvPr/>
        </p:nvSpPr>
        <p:spPr>
          <a:xfrm>
            <a:off x="831849" y="2479318"/>
            <a:ext cx="2880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fibre optique</a:t>
            </a:r>
          </a:p>
        </p:txBody>
      </p:sp>
      <p:pic>
        <p:nvPicPr>
          <p:cNvPr id="7" name="Image 6" descr="Une image contenant personne, intérieur, enfant, mur&#10;&#10;Description générée automatiquement">
            <a:extLst>
              <a:ext uri="{FF2B5EF4-FFF2-40B4-BE49-F238E27FC236}">
                <a16:creationId xmlns:a16="http://schemas.microsoft.com/office/drawing/2014/main" id="{A8C5A1F3-FC6A-4085-BA45-B587C13E7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8" y="2769979"/>
            <a:ext cx="3433380" cy="193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4BC946A-A901-460A-BBC9-33E2FBEFB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24" y="2773920"/>
            <a:ext cx="3571875" cy="193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 descr="Une image contenant extérieur, bâtiment, terrain, personne&#10;&#10;Description générée automatiquement">
            <a:extLst>
              <a:ext uri="{FF2B5EF4-FFF2-40B4-BE49-F238E27FC236}">
                <a16:creationId xmlns:a16="http://schemas.microsoft.com/office/drawing/2014/main" id="{F62CDB6D-C4C4-4910-B277-A5DF8DF5D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46" y="2769979"/>
            <a:ext cx="3862551" cy="193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 descr="Une image contenant herbe, extérieur, ciel&#10;&#10;Description générée automatiquement">
            <a:extLst>
              <a:ext uri="{FF2B5EF4-FFF2-40B4-BE49-F238E27FC236}">
                <a16:creationId xmlns:a16="http://schemas.microsoft.com/office/drawing/2014/main" id="{373A7F37-AF41-459F-B571-139E62CEEE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60" y="3245043"/>
            <a:ext cx="5057080" cy="284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Flèche : pentagone 37">
            <a:extLst>
              <a:ext uri="{FF2B5EF4-FFF2-40B4-BE49-F238E27FC236}">
                <a16:creationId xmlns:a16="http://schemas.microsoft.com/office/drawing/2014/main" id="{D2672371-2D2B-4D7C-B85E-8EC855B4354D}"/>
              </a:ext>
            </a:extLst>
          </p:cNvPr>
          <p:cNvSpPr/>
          <p:nvPr/>
        </p:nvSpPr>
        <p:spPr>
          <a:xfrm>
            <a:off x="-135746" y="3167627"/>
            <a:ext cx="987493" cy="307428"/>
          </a:xfrm>
          <a:prstGeom prst="homePlate">
            <a:avLst/>
          </a:prstGeom>
          <a:gradFill flip="none" rotWithShape="1">
            <a:gsLst>
              <a:gs pos="0">
                <a:srgbClr val="E30613">
                  <a:shade val="30000"/>
                  <a:satMod val="115000"/>
                </a:srgbClr>
              </a:gs>
              <a:gs pos="50000">
                <a:srgbClr val="E30613">
                  <a:shade val="67500"/>
                  <a:satMod val="115000"/>
                </a:srgbClr>
              </a:gs>
              <a:gs pos="100000">
                <a:srgbClr val="E3061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noFill/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048478A-4DC7-40D0-83CE-9ED5D9B25248}"/>
              </a:ext>
            </a:extLst>
          </p:cNvPr>
          <p:cNvSpPr txBox="1"/>
          <p:nvPr/>
        </p:nvSpPr>
        <p:spPr>
          <a:xfrm>
            <a:off x="820215" y="3059731"/>
            <a:ext cx="453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Et bien d’autres projets…</a:t>
            </a:r>
          </a:p>
        </p:txBody>
      </p:sp>
    </p:spTree>
    <p:extLst>
      <p:ext uri="{BB962C8B-B14F-4D97-AF65-F5344CB8AC3E}">
        <p14:creationId xmlns:p14="http://schemas.microsoft.com/office/powerpoint/2010/main" val="5097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28" grpId="0"/>
      <p:bldP spid="29" grpId="0" animBg="1"/>
      <p:bldP spid="32" grpId="0"/>
      <p:bldP spid="39" grpId="0"/>
      <p:bldP spid="38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maison, route, extérieur&#10;&#10;Description générée automatiquement">
            <a:extLst>
              <a:ext uri="{FF2B5EF4-FFF2-40B4-BE49-F238E27FC236}">
                <a16:creationId xmlns:a16="http://schemas.microsoft.com/office/drawing/2014/main" id="{A43CABEE-B253-4A52-9D35-9C73CFCEA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4366"/>
            <a:ext cx="12193978" cy="4513634"/>
          </a:xfrm>
          <a:prstGeom prst="rect">
            <a:avLst/>
          </a:prstGeom>
        </p:spPr>
      </p:pic>
      <p:pic>
        <p:nvPicPr>
          <p:cNvPr id="3" name="Image 2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51CF4605-CB83-4EED-80DA-48B558BC2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40" y="2080390"/>
            <a:ext cx="2789650" cy="11505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57263F-C2A8-44C1-AACF-534D4DEE5156}"/>
              </a:ext>
            </a:extLst>
          </p:cNvPr>
          <p:cNvSpPr txBox="1"/>
          <p:nvPr/>
        </p:nvSpPr>
        <p:spPr>
          <a:xfrm>
            <a:off x="4192620" y="544749"/>
            <a:ext cx="34949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b="1" dirty="0">
                <a:solidFill>
                  <a:srgbClr val="E30613"/>
                </a:solidFill>
              </a:rPr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38592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154</Words>
  <Application>Microsoft Office PowerPoint</Application>
  <PresentationFormat>Grand écran</PresentationFormat>
  <Paragraphs>33</Paragraphs>
  <Slides>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Arial Black</vt:lpstr>
      <vt:lpstr>Calibri</vt:lpstr>
      <vt:lpstr>Thème Office</vt:lpstr>
      <vt:lpstr>Ottmarsheim…</vt:lpstr>
      <vt:lpstr>Plus de 50 projets numériques…</vt:lpstr>
      <vt:lpstr>Quelques réalisations…</vt:lpstr>
      <vt:lpstr>Et pour la suite ?</vt:lpstr>
      <vt:lpstr>Présentation PowerPoint</vt:lpstr>
    </vt:vector>
  </TitlesOfParts>
  <Company>Commune d'Ottmarsheim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Corinne POMMIER</dc:creator>
  <cp:lastModifiedBy>cyrille vogel</cp:lastModifiedBy>
  <cp:revision>48</cp:revision>
  <dcterms:created xsi:type="dcterms:W3CDTF">2016-04-19T07:27:29Z</dcterms:created>
  <dcterms:modified xsi:type="dcterms:W3CDTF">2019-08-26T12:21:37Z</dcterms:modified>
</cp:coreProperties>
</file>