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0"/>
  </p:normalViewPr>
  <p:slideViewPr>
    <p:cSldViewPr>
      <p:cViewPr varScale="1">
        <p:scale>
          <a:sx n="79" d="100"/>
          <a:sy n="79" d="100"/>
        </p:scale>
        <p:origin x="115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88365-1241-4A79-8309-4752498DABBE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D418E-4FA7-4805-A57C-35EB061F01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D418E-4FA7-4805-A57C-35EB061F013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553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D418E-4FA7-4805-A57C-35EB061F013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178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04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40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258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Graphik Bold"/>
                <a:cs typeface="Graphik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95300" y="2319246"/>
            <a:ext cx="2704465" cy="4030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bg1"/>
                </a:solidFill>
                <a:latin typeface="Graphik Bold"/>
                <a:cs typeface="Graphik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8/25/2017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914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4000">
        <p:split orient="vert"/>
      </p:transition>
    </mc:Choice>
    <mc:Fallback xmlns="">
      <p:transition spd="slow" advClick="0" advTm="4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08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498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527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33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9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755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6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76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B0835-1FC5-498F-B050-88FCA165CBFD}" type="datetimeFigureOut">
              <a:rPr lang="fr-FR" smtClean="0"/>
              <a:t>25/08/2017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DDB59-0D31-4135-99A1-A80C95F47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74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fr.fr/" TargetMode="External"/><Relationship Id="rId13" Type="http://schemas.openxmlformats.org/officeDocument/2006/relationships/image" Target="../media/image7.gif"/><Relationship Id="rId18" Type="http://schemas.openxmlformats.org/officeDocument/2006/relationships/image" Target="../media/image10.png"/><Relationship Id="rId26" Type="http://schemas.openxmlformats.org/officeDocument/2006/relationships/image" Target="../media/image16.jpeg"/><Relationship Id="rId3" Type="http://schemas.openxmlformats.org/officeDocument/2006/relationships/image" Target="../media/image1.png"/><Relationship Id="rId21" Type="http://schemas.openxmlformats.org/officeDocument/2006/relationships/hyperlink" Target="https://www.opcalia.com/" TargetMode="External"/><Relationship Id="rId7" Type="http://schemas.openxmlformats.org/officeDocument/2006/relationships/image" Target="../media/image4.jpeg"/><Relationship Id="rId12" Type="http://schemas.openxmlformats.org/officeDocument/2006/relationships/hyperlink" Target="http://www.syane.fr/" TargetMode="External"/><Relationship Id="rId17" Type="http://schemas.openxmlformats.org/officeDocument/2006/relationships/image" Target="../media/image9.png"/><Relationship Id="rId25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6" Type="http://schemas.openxmlformats.org/officeDocument/2006/relationships/hyperlink" Target="http://www.iserethd.fr/" TargetMode="External"/><Relationship Id="rId20" Type="http://schemas.openxmlformats.org/officeDocument/2006/relationships/image" Target="../media/image11.gif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facebook.com/798213363544402/photos/1621903551175375/" TargetMode="External"/><Relationship Id="rId11" Type="http://schemas.openxmlformats.org/officeDocument/2006/relationships/image" Target="../media/image6.jpeg"/><Relationship Id="rId24" Type="http://schemas.openxmlformats.org/officeDocument/2006/relationships/image" Target="../media/image14.jpe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3.png"/><Relationship Id="rId10" Type="http://schemas.openxmlformats.org/officeDocument/2006/relationships/hyperlink" Target="https://www.bing.com/images/search?view=detailV2&amp;ccid=IakVsgQy&amp;id=CE5F8CB0CCCB533579B533FAD2005D73D32C59AF&amp;thid=OIP.IakVsgQy6pWUWDvsVoPOSwDRBf&amp;q=Syndicat+Intercommunal+d'Energies+de+La+Loire+logo&amp;simid=607992080305751597&amp;selectedIndex=44" TargetMode="External"/><Relationship Id="rId19" Type="http://schemas.openxmlformats.org/officeDocument/2006/relationships/hyperlink" Target="http://www.constructys.fr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jpeg"/><Relationship Id="rId14" Type="http://schemas.openxmlformats.org/officeDocument/2006/relationships/hyperlink" Target="http://www.auvergnetreshautdebit.fr/" TargetMode="External"/><Relationship Id="rId22" Type="http://schemas.openxmlformats.org/officeDocument/2006/relationships/image" Target="../media/image12.png"/><Relationship Id="rId27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1987" y="0"/>
            <a:ext cx="635" cy="6858000"/>
          </a:xfrm>
          <a:custGeom>
            <a:avLst/>
            <a:gdLst/>
            <a:ahLst/>
            <a:cxnLst/>
            <a:rect l="l" t="t" r="r" b="b"/>
            <a:pathLst>
              <a:path w="634" h="6858000">
                <a:moveTo>
                  <a:pt x="0" y="6858000"/>
                </a:moveTo>
                <a:lnTo>
                  <a:pt x="12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9C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30045" y="0"/>
            <a:ext cx="1313955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79549" y="4760791"/>
            <a:ext cx="1857375" cy="16713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Environnement,  développement</a:t>
            </a:r>
            <a:r>
              <a:rPr sz="1200" b="1" spc="-80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durable,  énergie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et</a:t>
            </a:r>
            <a:r>
              <a:rPr sz="1200" b="1" spc="-70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PNR</a:t>
            </a:r>
            <a:endParaRPr sz="1200">
              <a:latin typeface="Graphik Bold"/>
              <a:cs typeface="Graphik Bold"/>
            </a:endParaRPr>
          </a:p>
          <a:p>
            <a:pPr marL="80645" indent="-67945">
              <a:lnSpc>
                <a:spcPct val="100000"/>
              </a:lnSpc>
              <a:spcBef>
                <a:spcPts val="1115"/>
              </a:spcBef>
              <a:buChar char="•"/>
              <a:tabLst>
                <a:tab pos="81280" algn="l"/>
              </a:tabLst>
            </a:pP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Plateformes</a:t>
            </a: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collaboratives,</a:t>
            </a:r>
            <a:endParaRPr sz="900">
              <a:latin typeface="Graphik Regular"/>
              <a:cs typeface="Graphik Regular"/>
            </a:endParaRPr>
          </a:p>
          <a:p>
            <a:pPr marL="80645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MOOC et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applications</a:t>
            </a:r>
            <a:endParaRPr sz="900">
              <a:latin typeface="Graphik Regular"/>
              <a:cs typeface="Graphik Regular"/>
            </a:endParaRPr>
          </a:p>
          <a:p>
            <a:pPr marL="80645" marR="193675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(ex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: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Vigifaune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pour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zones  dangereuses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 collision 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avec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des animaux,</a:t>
            </a:r>
            <a:r>
              <a:rPr sz="900" spc="-4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Mobicit’air 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pour accès aux données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</a:t>
            </a:r>
            <a:endParaRPr sz="900">
              <a:latin typeface="Graphik Regular"/>
              <a:cs typeface="Graphik Regular"/>
            </a:endParaRPr>
          </a:p>
          <a:p>
            <a:pPr marL="80645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la qualité de </a:t>
            </a: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l’air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en temps</a:t>
            </a:r>
            <a:r>
              <a:rPr sz="900" spc="-7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réel…)</a:t>
            </a:r>
            <a:endParaRPr sz="900">
              <a:latin typeface="Graphik Regular"/>
              <a:cs typeface="Graphik Regula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1133" y="4938591"/>
            <a:ext cx="1981835" cy="13379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Infrastructures, Economie 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et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Usages</a:t>
            </a:r>
            <a:r>
              <a:rPr sz="1200" b="1" spc="-35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Numériques</a:t>
            </a:r>
            <a:endParaRPr sz="1200">
              <a:latin typeface="Graphik Bold"/>
              <a:cs typeface="Graphik Bold"/>
            </a:endParaRPr>
          </a:p>
          <a:p>
            <a:pPr marL="95885" indent="-83185">
              <a:lnSpc>
                <a:spcPct val="100000"/>
              </a:lnSpc>
              <a:spcBef>
                <a:spcPts val="1280"/>
              </a:spcBef>
              <a:buSzPct val="122222"/>
              <a:buChar char="•"/>
              <a:tabLst>
                <a:tab pos="96520" algn="l"/>
              </a:tabLst>
            </a:pP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Très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Haut Débit 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(fixe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et</a:t>
            </a:r>
            <a:r>
              <a:rPr sz="900" spc="-3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mobile)</a:t>
            </a:r>
            <a:endParaRPr sz="90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Campus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numérique</a:t>
            </a:r>
            <a:endParaRPr sz="90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La Place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Numérique</a:t>
            </a:r>
            <a:endParaRPr sz="90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Amplivia et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Auverdata</a:t>
            </a:r>
            <a:endParaRPr sz="900">
              <a:latin typeface="Graphik Regular"/>
              <a:cs typeface="Graphik Regular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19592" y="1140007"/>
            <a:ext cx="6730952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DEVENIR LA 1</a:t>
            </a:r>
            <a:r>
              <a:rPr lang="fr-FR" sz="2000" baseline="300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ère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RÉGION THD DE FRANCE</a:t>
            </a:r>
            <a:b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</a:br>
            <a:br>
              <a:rPr lang="fr-FR" sz="1600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PROTOCOLE D’ACCORD POUR L’EMPLOI ET LA FORMATION DANS LA FILIÈRE DE LA FIBRE OPTIQUE : PRIORITÉ À L’EMPLOI. </a:t>
            </a:r>
            <a:endParaRPr sz="2000" dirty="0">
              <a:solidFill>
                <a:srgbClr val="0390CE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19807" y="1607105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306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9807" y="1669639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306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912315" y="3960005"/>
            <a:ext cx="1231900" cy="1529715"/>
          </a:xfrm>
          <a:custGeom>
            <a:avLst/>
            <a:gdLst/>
            <a:ahLst/>
            <a:cxnLst/>
            <a:rect l="l" t="t" r="r" b="b"/>
            <a:pathLst>
              <a:path w="1231900" h="1529714">
                <a:moveTo>
                  <a:pt x="764658" y="0"/>
                </a:moveTo>
                <a:lnTo>
                  <a:pt x="713315" y="1682"/>
                </a:lnTo>
                <a:lnTo>
                  <a:pt x="662564" y="6718"/>
                </a:lnTo>
                <a:lnTo>
                  <a:pt x="612482" y="15093"/>
                </a:lnTo>
                <a:lnTo>
                  <a:pt x="563146" y="26792"/>
                </a:lnTo>
                <a:lnTo>
                  <a:pt x="514633" y="41798"/>
                </a:lnTo>
                <a:lnTo>
                  <a:pt x="467021" y="60096"/>
                </a:lnTo>
                <a:lnTo>
                  <a:pt x="422275" y="80727"/>
                </a:lnTo>
                <a:lnTo>
                  <a:pt x="379140" y="104087"/>
                </a:lnTo>
                <a:lnTo>
                  <a:pt x="337677" y="130133"/>
                </a:lnTo>
                <a:lnTo>
                  <a:pt x="297951" y="158823"/>
                </a:lnTo>
                <a:lnTo>
                  <a:pt x="260022" y="190114"/>
                </a:lnTo>
                <a:lnTo>
                  <a:pt x="223955" y="223964"/>
                </a:lnTo>
                <a:lnTo>
                  <a:pt x="190111" y="260026"/>
                </a:lnTo>
                <a:lnTo>
                  <a:pt x="158823" y="297950"/>
                </a:lnTo>
                <a:lnTo>
                  <a:pt x="130134" y="337675"/>
                </a:lnTo>
                <a:lnTo>
                  <a:pt x="104087" y="379136"/>
                </a:lnTo>
                <a:lnTo>
                  <a:pt x="80724" y="422271"/>
                </a:lnTo>
                <a:lnTo>
                  <a:pt x="60087" y="467017"/>
                </a:lnTo>
                <a:lnTo>
                  <a:pt x="41789" y="514629"/>
                </a:lnTo>
                <a:lnTo>
                  <a:pt x="26783" y="563141"/>
                </a:lnTo>
                <a:lnTo>
                  <a:pt x="15085" y="612478"/>
                </a:lnTo>
                <a:lnTo>
                  <a:pt x="6710" y="662560"/>
                </a:lnTo>
                <a:lnTo>
                  <a:pt x="1673" y="713311"/>
                </a:lnTo>
                <a:lnTo>
                  <a:pt x="0" y="764390"/>
                </a:lnTo>
                <a:lnTo>
                  <a:pt x="0" y="764918"/>
                </a:lnTo>
                <a:lnTo>
                  <a:pt x="1673" y="815997"/>
                </a:lnTo>
                <a:lnTo>
                  <a:pt x="6710" y="866751"/>
                </a:lnTo>
                <a:lnTo>
                  <a:pt x="15085" y="916836"/>
                </a:lnTo>
                <a:lnTo>
                  <a:pt x="26783" y="966176"/>
                </a:lnTo>
                <a:lnTo>
                  <a:pt x="41789" y="1014691"/>
                </a:lnTo>
                <a:lnTo>
                  <a:pt x="60087" y="1062304"/>
                </a:lnTo>
                <a:lnTo>
                  <a:pt x="80724" y="1107049"/>
                </a:lnTo>
                <a:lnTo>
                  <a:pt x="104087" y="1150184"/>
                </a:lnTo>
                <a:lnTo>
                  <a:pt x="130134" y="1191645"/>
                </a:lnTo>
                <a:lnTo>
                  <a:pt x="158823" y="1231370"/>
                </a:lnTo>
                <a:lnTo>
                  <a:pt x="190111" y="1269295"/>
                </a:lnTo>
                <a:lnTo>
                  <a:pt x="223955" y="1305356"/>
                </a:lnTo>
                <a:lnTo>
                  <a:pt x="260022" y="1339206"/>
                </a:lnTo>
                <a:lnTo>
                  <a:pt x="297951" y="1370497"/>
                </a:lnTo>
                <a:lnTo>
                  <a:pt x="337677" y="1399187"/>
                </a:lnTo>
                <a:lnTo>
                  <a:pt x="379140" y="1425233"/>
                </a:lnTo>
                <a:lnTo>
                  <a:pt x="422275" y="1448593"/>
                </a:lnTo>
                <a:lnTo>
                  <a:pt x="467021" y="1469224"/>
                </a:lnTo>
                <a:lnTo>
                  <a:pt x="514633" y="1487523"/>
                </a:lnTo>
                <a:lnTo>
                  <a:pt x="563146" y="1502529"/>
                </a:lnTo>
                <a:lnTo>
                  <a:pt x="612482" y="1514227"/>
                </a:lnTo>
                <a:lnTo>
                  <a:pt x="662564" y="1522602"/>
                </a:lnTo>
                <a:lnTo>
                  <a:pt x="713315" y="1527639"/>
                </a:lnTo>
                <a:lnTo>
                  <a:pt x="764849" y="1529315"/>
                </a:lnTo>
                <a:lnTo>
                  <a:pt x="816001" y="1527639"/>
                </a:lnTo>
                <a:lnTo>
                  <a:pt x="866363" y="1522641"/>
                </a:lnTo>
                <a:lnTo>
                  <a:pt x="764658" y="1522641"/>
                </a:lnTo>
                <a:lnTo>
                  <a:pt x="713763" y="1520973"/>
                </a:lnTo>
                <a:lnTo>
                  <a:pt x="663453" y="1515981"/>
                </a:lnTo>
                <a:lnTo>
                  <a:pt x="613807" y="1507680"/>
                </a:lnTo>
                <a:lnTo>
                  <a:pt x="564902" y="1496085"/>
                </a:lnTo>
                <a:lnTo>
                  <a:pt x="516815" y="1481213"/>
                </a:lnTo>
                <a:lnTo>
                  <a:pt x="469624" y="1463078"/>
                </a:lnTo>
                <a:lnTo>
                  <a:pt x="425271" y="1442623"/>
                </a:lnTo>
                <a:lnTo>
                  <a:pt x="382513" y="1419463"/>
                </a:lnTo>
                <a:lnTo>
                  <a:pt x="341413" y="1393642"/>
                </a:lnTo>
                <a:lnTo>
                  <a:pt x="302032" y="1365201"/>
                </a:lnTo>
                <a:lnTo>
                  <a:pt x="264434" y="1334183"/>
                </a:lnTo>
                <a:lnTo>
                  <a:pt x="228680" y="1300632"/>
                </a:lnTo>
                <a:lnTo>
                  <a:pt x="195129" y="1264883"/>
                </a:lnTo>
                <a:lnTo>
                  <a:pt x="164114" y="1227288"/>
                </a:lnTo>
                <a:lnTo>
                  <a:pt x="135676" y="1187910"/>
                </a:lnTo>
                <a:lnTo>
                  <a:pt x="109858" y="1146810"/>
                </a:lnTo>
                <a:lnTo>
                  <a:pt x="86701" y="1104053"/>
                </a:lnTo>
                <a:lnTo>
                  <a:pt x="66247" y="1059700"/>
                </a:lnTo>
                <a:lnTo>
                  <a:pt x="48107" y="1012505"/>
                </a:lnTo>
                <a:lnTo>
                  <a:pt x="33233" y="964416"/>
                </a:lnTo>
                <a:lnTo>
                  <a:pt x="21640" y="915511"/>
                </a:lnTo>
                <a:lnTo>
                  <a:pt x="13340" y="865864"/>
                </a:lnTo>
                <a:lnTo>
                  <a:pt x="8350" y="815553"/>
                </a:lnTo>
                <a:lnTo>
                  <a:pt x="6692" y="764918"/>
                </a:lnTo>
                <a:lnTo>
                  <a:pt x="6692" y="764390"/>
                </a:lnTo>
                <a:lnTo>
                  <a:pt x="8350" y="713760"/>
                </a:lnTo>
                <a:lnTo>
                  <a:pt x="13340" y="663452"/>
                </a:lnTo>
                <a:lnTo>
                  <a:pt x="21640" y="613808"/>
                </a:lnTo>
                <a:lnTo>
                  <a:pt x="33233" y="564903"/>
                </a:lnTo>
                <a:lnTo>
                  <a:pt x="48107" y="516815"/>
                </a:lnTo>
                <a:lnTo>
                  <a:pt x="66247" y="469620"/>
                </a:lnTo>
                <a:lnTo>
                  <a:pt x="86701" y="425267"/>
                </a:lnTo>
                <a:lnTo>
                  <a:pt x="109858" y="382510"/>
                </a:lnTo>
                <a:lnTo>
                  <a:pt x="135676" y="341410"/>
                </a:lnTo>
                <a:lnTo>
                  <a:pt x="164114" y="302032"/>
                </a:lnTo>
                <a:lnTo>
                  <a:pt x="195129" y="264437"/>
                </a:lnTo>
                <a:lnTo>
                  <a:pt x="228680" y="228688"/>
                </a:lnTo>
                <a:lnTo>
                  <a:pt x="264434" y="195137"/>
                </a:lnTo>
                <a:lnTo>
                  <a:pt x="302032" y="164119"/>
                </a:lnTo>
                <a:lnTo>
                  <a:pt x="341413" y="135678"/>
                </a:lnTo>
                <a:lnTo>
                  <a:pt x="382513" y="109857"/>
                </a:lnTo>
                <a:lnTo>
                  <a:pt x="425271" y="86697"/>
                </a:lnTo>
                <a:lnTo>
                  <a:pt x="469624" y="66243"/>
                </a:lnTo>
                <a:lnTo>
                  <a:pt x="516815" y="48108"/>
                </a:lnTo>
                <a:lnTo>
                  <a:pt x="564902" y="33235"/>
                </a:lnTo>
                <a:lnTo>
                  <a:pt x="613807" y="21640"/>
                </a:lnTo>
                <a:lnTo>
                  <a:pt x="663453" y="13339"/>
                </a:lnTo>
                <a:lnTo>
                  <a:pt x="713763" y="8347"/>
                </a:lnTo>
                <a:lnTo>
                  <a:pt x="764658" y="6680"/>
                </a:lnTo>
                <a:lnTo>
                  <a:pt x="866363" y="6680"/>
                </a:lnTo>
                <a:lnTo>
                  <a:pt x="816001" y="1682"/>
                </a:lnTo>
                <a:lnTo>
                  <a:pt x="764658" y="0"/>
                </a:lnTo>
                <a:close/>
              </a:path>
              <a:path w="1231900" h="1529714">
                <a:moveTo>
                  <a:pt x="1231684" y="1361571"/>
                </a:moveTo>
                <a:lnTo>
                  <a:pt x="1187903" y="1393642"/>
                </a:lnTo>
                <a:lnTo>
                  <a:pt x="1146802" y="1419463"/>
                </a:lnTo>
                <a:lnTo>
                  <a:pt x="1104044" y="1442623"/>
                </a:lnTo>
                <a:lnTo>
                  <a:pt x="1059692" y="1463078"/>
                </a:lnTo>
                <a:lnTo>
                  <a:pt x="1012496" y="1481213"/>
                </a:lnTo>
                <a:lnTo>
                  <a:pt x="964408" y="1496085"/>
                </a:lnTo>
                <a:lnTo>
                  <a:pt x="915504" y="1507680"/>
                </a:lnTo>
                <a:lnTo>
                  <a:pt x="865859" y="1515981"/>
                </a:lnTo>
                <a:lnTo>
                  <a:pt x="815552" y="1520973"/>
                </a:lnTo>
                <a:lnTo>
                  <a:pt x="764658" y="1522641"/>
                </a:lnTo>
                <a:lnTo>
                  <a:pt x="866363" y="1522641"/>
                </a:lnTo>
                <a:lnTo>
                  <a:pt x="916834" y="1514227"/>
                </a:lnTo>
                <a:lnTo>
                  <a:pt x="966170" y="1502529"/>
                </a:lnTo>
                <a:lnTo>
                  <a:pt x="1014683" y="1487523"/>
                </a:lnTo>
                <a:lnTo>
                  <a:pt x="1062295" y="1469224"/>
                </a:lnTo>
                <a:lnTo>
                  <a:pt x="1107040" y="1448593"/>
                </a:lnTo>
                <a:lnTo>
                  <a:pt x="1150176" y="1425233"/>
                </a:lnTo>
                <a:lnTo>
                  <a:pt x="1191638" y="1399187"/>
                </a:lnTo>
                <a:lnTo>
                  <a:pt x="1231365" y="1370497"/>
                </a:lnTo>
                <a:lnTo>
                  <a:pt x="1231684" y="1370235"/>
                </a:lnTo>
                <a:lnTo>
                  <a:pt x="1231684" y="1361571"/>
                </a:lnTo>
                <a:close/>
              </a:path>
              <a:path w="1231900" h="1529714">
                <a:moveTo>
                  <a:pt x="866363" y="6680"/>
                </a:moveTo>
                <a:lnTo>
                  <a:pt x="764658" y="6680"/>
                </a:lnTo>
                <a:lnTo>
                  <a:pt x="815552" y="8347"/>
                </a:lnTo>
                <a:lnTo>
                  <a:pt x="865859" y="13339"/>
                </a:lnTo>
                <a:lnTo>
                  <a:pt x="915504" y="21640"/>
                </a:lnTo>
                <a:lnTo>
                  <a:pt x="964408" y="33235"/>
                </a:lnTo>
                <a:lnTo>
                  <a:pt x="1012496" y="48108"/>
                </a:lnTo>
                <a:lnTo>
                  <a:pt x="1059692" y="66243"/>
                </a:lnTo>
                <a:lnTo>
                  <a:pt x="1104044" y="86697"/>
                </a:lnTo>
                <a:lnTo>
                  <a:pt x="1146802" y="109857"/>
                </a:lnTo>
                <a:lnTo>
                  <a:pt x="1187903" y="135678"/>
                </a:lnTo>
                <a:lnTo>
                  <a:pt x="1227284" y="164119"/>
                </a:lnTo>
                <a:lnTo>
                  <a:pt x="1231684" y="167749"/>
                </a:lnTo>
                <a:lnTo>
                  <a:pt x="1231684" y="159086"/>
                </a:lnTo>
                <a:lnTo>
                  <a:pt x="1191638" y="130133"/>
                </a:lnTo>
                <a:lnTo>
                  <a:pt x="1150176" y="104087"/>
                </a:lnTo>
                <a:lnTo>
                  <a:pt x="1107040" y="80727"/>
                </a:lnTo>
                <a:lnTo>
                  <a:pt x="1062295" y="60096"/>
                </a:lnTo>
                <a:lnTo>
                  <a:pt x="1014683" y="41798"/>
                </a:lnTo>
                <a:lnTo>
                  <a:pt x="966170" y="26792"/>
                </a:lnTo>
                <a:lnTo>
                  <a:pt x="916834" y="15093"/>
                </a:lnTo>
                <a:lnTo>
                  <a:pt x="866752" y="6718"/>
                </a:lnTo>
                <a:lnTo>
                  <a:pt x="866363" y="6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550020" y="4284212"/>
            <a:ext cx="556260" cy="577215"/>
          </a:xfrm>
          <a:custGeom>
            <a:avLst/>
            <a:gdLst/>
            <a:ahLst/>
            <a:cxnLst/>
            <a:rect l="l" t="t" r="r" b="b"/>
            <a:pathLst>
              <a:path w="556259" h="577214">
                <a:moveTo>
                  <a:pt x="305493" y="104622"/>
                </a:moveTo>
                <a:lnTo>
                  <a:pt x="208038" y="104622"/>
                </a:lnTo>
                <a:lnTo>
                  <a:pt x="483501" y="576884"/>
                </a:lnTo>
                <a:lnTo>
                  <a:pt x="556209" y="534771"/>
                </a:lnTo>
                <a:lnTo>
                  <a:pt x="305493" y="104622"/>
                </a:lnTo>
                <a:close/>
              </a:path>
              <a:path w="556259" h="577214">
                <a:moveTo>
                  <a:pt x="244513" y="0"/>
                </a:moveTo>
                <a:lnTo>
                  <a:pt x="171754" y="0"/>
                </a:lnTo>
                <a:lnTo>
                  <a:pt x="0" y="294893"/>
                </a:lnTo>
                <a:lnTo>
                  <a:pt x="72605" y="337184"/>
                </a:lnTo>
                <a:lnTo>
                  <a:pt x="208038" y="104622"/>
                </a:lnTo>
                <a:lnTo>
                  <a:pt x="305493" y="104622"/>
                </a:lnTo>
                <a:lnTo>
                  <a:pt x="2445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82558" y="4947691"/>
            <a:ext cx="762000" cy="84455"/>
          </a:xfrm>
          <a:custGeom>
            <a:avLst/>
            <a:gdLst/>
            <a:ahLst/>
            <a:cxnLst/>
            <a:rect l="l" t="t" r="r" b="b"/>
            <a:pathLst>
              <a:path w="762000" h="84454">
                <a:moveTo>
                  <a:pt x="761441" y="0"/>
                </a:moveTo>
                <a:lnTo>
                  <a:pt x="761441" y="84010"/>
                </a:lnTo>
                <a:lnTo>
                  <a:pt x="0" y="84010"/>
                </a:lnTo>
                <a:lnTo>
                  <a:pt x="0" y="0"/>
                </a:lnTo>
                <a:lnTo>
                  <a:pt x="7614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158994" y="4641965"/>
            <a:ext cx="686435" cy="389890"/>
          </a:xfrm>
          <a:custGeom>
            <a:avLst/>
            <a:gdLst/>
            <a:ahLst/>
            <a:cxnLst/>
            <a:rect l="l" t="t" r="r" b="b"/>
            <a:pathLst>
              <a:path w="686434" h="389889">
                <a:moveTo>
                  <a:pt x="271856" y="10045"/>
                </a:moveTo>
                <a:lnTo>
                  <a:pt x="197027" y="10045"/>
                </a:lnTo>
                <a:lnTo>
                  <a:pt x="0" y="347332"/>
                </a:lnTo>
                <a:lnTo>
                  <a:pt x="72517" y="389737"/>
                </a:lnTo>
                <a:lnTo>
                  <a:pt x="213372" y="148577"/>
                </a:lnTo>
                <a:lnTo>
                  <a:pt x="213017" y="148513"/>
                </a:lnTo>
                <a:lnTo>
                  <a:pt x="242951" y="97129"/>
                </a:lnTo>
                <a:lnTo>
                  <a:pt x="643071" y="97129"/>
                </a:lnTo>
                <a:lnTo>
                  <a:pt x="654673" y="88278"/>
                </a:lnTo>
                <a:lnTo>
                  <a:pt x="658749" y="84150"/>
                </a:lnTo>
                <a:lnTo>
                  <a:pt x="443522" y="84150"/>
                </a:lnTo>
                <a:lnTo>
                  <a:pt x="394208" y="78988"/>
                </a:lnTo>
                <a:lnTo>
                  <a:pt x="348454" y="64209"/>
                </a:lnTo>
                <a:lnTo>
                  <a:pt x="307317" y="40875"/>
                </a:lnTo>
                <a:lnTo>
                  <a:pt x="271856" y="10045"/>
                </a:lnTo>
                <a:close/>
              </a:path>
              <a:path w="686434" h="389889">
                <a:moveTo>
                  <a:pt x="643071" y="97129"/>
                </a:moveTo>
                <a:lnTo>
                  <a:pt x="242951" y="97129"/>
                </a:lnTo>
                <a:lnTo>
                  <a:pt x="286740" y="126871"/>
                </a:lnTo>
                <a:lnTo>
                  <a:pt x="335306" y="149139"/>
                </a:lnTo>
                <a:lnTo>
                  <a:pt x="387838" y="163105"/>
                </a:lnTo>
                <a:lnTo>
                  <a:pt x="443522" y="167944"/>
                </a:lnTo>
                <a:lnTo>
                  <a:pt x="491152" y="164419"/>
                </a:lnTo>
                <a:lnTo>
                  <a:pt x="536589" y="154182"/>
                </a:lnTo>
                <a:lnTo>
                  <a:pt x="579326" y="137741"/>
                </a:lnTo>
                <a:lnTo>
                  <a:pt x="618856" y="115603"/>
                </a:lnTo>
                <a:lnTo>
                  <a:pt x="643071" y="97129"/>
                </a:lnTo>
                <a:close/>
              </a:path>
              <a:path w="686434" h="389889">
                <a:moveTo>
                  <a:pt x="624128" y="0"/>
                </a:moveTo>
                <a:lnTo>
                  <a:pt x="587849" y="34852"/>
                </a:lnTo>
                <a:lnTo>
                  <a:pt x="544783" y="61367"/>
                </a:lnTo>
                <a:lnTo>
                  <a:pt x="496239" y="78236"/>
                </a:lnTo>
                <a:lnTo>
                  <a:pt x="443522" y="84150"/>
                </a:lnTo>
                <a:lnTo>
                  <a:pt x="658749" y="84150"/>
                </a:lnTo>
                <a:lnTo>
                  <a:pt x="686269" y="56273"/>
                </a:lnTo>
                <a:lnTo>
                  <a:pt x="6241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Image 48" descr="https://www.auvergnerhonealpes.fr/uploads/Image/ef/IMF_100/GAB_CRRAA/182_811_Visuel-logo-officiel-400-px-de-large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685" y="0"/>
            <a:ext cx="2952328" cy="10077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63142" y="2572271"/>
            <a:ext cx="756656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ENGAGEMENTS </a:t>
            </a:r>
            <a:r>
              <a:rPr lang="fr-FR" b="1" dirty="0">
                <a:solidFill>
                  <a:srgbClr val="0390CE"/>
                </a:solidFill>
                <a:latin typeface="Times New Roman" panose="02020603050405020304" pitchFamily="18" charset="0"/>
                <a:ea typeface="Arial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Attirer les talents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valorisant l’image de la filière et l’attractivité des métiers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Favoriser l’adéquation entre l’offre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formation régionale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les besoins en formation des entreprises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Anticiper les nouveaux besoins et nouvelles compétences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Lutter contre le travail détaché. 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b="1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ACTIONS </a:t>
            </a:r>
            <a:r>
              <a:rPr lang="fr-FR" b="1" dirty="0">
                <a:solidFill>
                  <a:srgbClr val="6161B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Créer plus de 2 000 emplois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le déploiement des réseaux et la fibre optique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Doubler le nombre de places de formation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apprentissage pour atteindre 300 places par an dès la rentrée 2018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Consulter tous les organismes de formation de la </a:t>
            </a:r>
            <a:r>
              <a:rPr lang="fr-FR" sz="160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Région qui peuvent </a:t>
            </a:r>
            <a:r>
              <a:rPr lang="fr-FR" sz="1600" dirty="0">
                <a:latin typeface="Times New Roman" panose="02020603050405020304" pitchFamily="18" charset="0"/>
                <a:ea typeface="Times New Roman" charset="0"/>
                <a:cs typeface="Times New Roman" panose="02020603050405020304" pitchFamily="18" charset="0"/>
              </a:rPr>
              <a:t>déposer leur candidature jusqu’au 11 septembre 2017;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2018, </a:t>
            </a:r>
            <a:r>
              <a:rPr lang="fr-F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Région va investir 2,7 M€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la prise en charge des coûts pédagogiques. </a:t>
            </a:r>
          </a:p>
        </p:txBody>
      </p:sp>
    </p:spTree>
    <p:extLst>
      <p:ext uri="{BB962C8B-B14F-4D97-AF65-F5344CB8AC3E}">
        <p14:creationId xmlns:p14="http://schemas.microsoft.com/office/powerpoint/2010/main" val="3295767166"/>
      </p:ext>
    </p:extLst>
  </p:cSld>
  <p:clrMapOvr>
    <a:masterClrMapping/>
  </p:clrMapOvr>
  <p:transition spd="slow" advClick="0" advTm="5000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1987" y="0"/>
            <a:ext cx="635" cy="6858000"/>
          </a:xfrm>
          <a:custGeom>
            <a:avLst/>
            <a:gdLst/>
            <a:ahLst/>
            <a:cxnLst/>
            <a:rect l="l" t="t" r="r" b="b"/>
            <a:pathLst>
              <a:path w="634" h="6858000">
                <a:moveTo>
                  <a:pt x="0" y="6858000"/>
                </a:moveTo>
                <a:lnTo>
                  <a:pt x="12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9C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30045" y="0"/>
            <a:ext cx="1313955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07046" y="4932842"/>
            <a:ext cx="1857375" cy="16713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Environnement,  développement</a:t>
            </a:r>
            <a:r>
              <a:rPr sz="1200" b="1" spc="-80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durable,  énergie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et</a:t>
            </a:r>
            <a:r>
              <a:rPr sz="1200" b="1" spc="-70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PNR</a:t>
            </a:r>
            <a:endParaRPr sz="1200">
              <a:latin typeface="Graphik Bold"/>
              <a:cs typeface="Graphik Bold"/>
            </a:endParaRPr>
          </a:p>
          <a:p>
            <a:pPr marL="80645" indent="-67945">
              <a:lnSpc>
                <a:spcPct val="100000"/>
              </a:lnSpc>
              <a:spcBef>
                <a:spcPts val="1115"/>
              </a:spcBef>
              <a:buChar char="•"/>
              <a:tabLst>
                <a:tab pos="81280" algn="l"/>
              </a:tabLst>
            </a:pP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Plateformes</a:t>
            </a: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collaboratives,</a:t>
            </a:r>
            <a:endParaRPr sz="900">
              <a:latin typeface="Graphik Regular"/>
              <a:cs typeface="Graphik Regular"/>
            </a:endParaRPr>
          </a:p>
          <a:p>
            <a:pPr marL="80645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MOOC et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applications</a:t>
            </a:r>
            <a:endParaRPr sz="900">
              <a:latin typeface="Graphik Regular"/>
              <a:cs typeface="Graphik Regular"/>
            </a:endParaRPr>
          </a:p>
          <a:p>
            <a:pPr marL="80645" marR="193675">
              <a:lnSpc>
                <a:spcPct val="100000"/>
              </a:lnSpc>
            </a:pP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(ex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: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Vigifaune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pour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zones  dangereuses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 collision 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avec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des animaux,</a:t>
            </a:r>
            <a:r>
              <a:rPr sz="900" spc="-4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Mobicit’air 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pour accès aux données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de</a:t>
            </a:r>
            <a:endParaRPr sz="900">
              <a:latin typeface="Graphik Regular"/>
              <a:cs typeface="Graphik Regular"/>
            </a:endParaRPr>
          </a:p>
          <a:p>
            <a:pPr marL="80645">
              <a:lnSpc>
                <a:spcPct val="100000"/>
              </a:lnSpc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la qualité de </a:t>
            </a: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l’air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en temps</a:t>
            </a:r>
            <a:r>
              <a:rPr sz="900" spc="-7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réel…)</a:t>
            </a:r>
            <a:endParaRPr sz="900">
              <a:latin typeface="Graphik Regular"/>
              <a:cs typeface="Graphik Regula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58630" y="5110642"/>
            <a:ext cx="1981835" cy="13379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180"/>
              </a:spcBef>
            </a:pP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Infrastructures, Economie  </a:t>
            </a:r>
            <a:r>
              <a:rPr sz="1200" b="1" dirty="0">
                <a:solidFill>
                  <a:srgbClr val="FFFFFF"/>
                </a:solidFill>
                <a:latin typeface="Graphik Bold"/>
                <a:cs typeface="Graphik Bold"/>
              </a:rPr>
              <a:t>et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Usages</a:t>
            </a:r>
            <a:r>
              <a:rPr sz="1200" b="1" spc="-35" dirty="0">
                <a:solidFill>
                  <a:srgbClr val="FFFFFF"/>
                </a:solidFill>
                <a:latin typeface="Graphik Bold"/>
                <a:cs typeface="Graphik Bold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Graphik Bold"/>
                <a:cs typeface="Graphik Bold"/>
              </a:rPr>
              <a:t>Numériques</a:t>
            </a:r>
            <a:endParaRPr sz="1200" dirty="0">
              <a:latin typeface="Graphik Bold"/>
              <a:cs typeface="Graphik Bold"/>
            </a:endParaRPr>
          </a:p>
          <a:p>
            <a:pPr marL="95885" indent="-83185">
              <a:lnSpc>
                <a:spcPct val="100000"/>
              </a:lnSpc>
              <a:spcBef>
                <a:spcPts val="1280"/>
              </a:spcBef>
              <a:buSzPct val="122222"/>
              <a:buChar char="•"/>
              <a:tabLst>
                <a:tab pos="96520" algn="l"/>
              </a:tabLst>
            </a:pPr>
            <a:r>
              <a:rPr sz="900" spc="-15" dirty="0">
                <a:solidFill>
                  <a:srgbClr val="FFFFFF"/>
                </a:solidFill>
                <a:latin typeface="Graphik Regular"/>
                <a:cs typeface="Graphik Regular"/>
              </a:rPr>
              <a:t>Très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Haut Débit  </a:t>
            </a:r>
            <a:r>
              <a:rPr sz="900" spc="-10" dirty="0">
                <a:solidFill>
                  <a:srgbClr val="FFFFFF"/>
                </a:solidFill>
                <a:latin typeface="Graphik Regular"/>
                <a:cs typeface="Graphik Regular"/>
              </a:rPr>
              <a:t>(fixe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et</a:t>
            </a:r>
            <a:r>
              <a:rPr sz="900" spc="-35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mobile)</a:t>
            </a:r>
            <a:endParaRPr sz="900" dirty="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Campus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numérique</a:t>
            </a:r>
            <a:endParaRPr sz="900" dirty="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La Place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Numérique</a:t>
            </a:r>
            <a:endParaRPr sz="900" dirty="0">
              <a:latin typeface="Graphik Regular"/>
              <a:cs typeface="Graphik Regular"/>
            </a:endParaRPr>
          </a:p>
          <a:p>
            <a:pPr marL="95885" indent="-83185">
              <a:lnSpc>
                <a:spcPct val="100000"/>
              </a:lnSpc>
              <a:spcBef>
                <a:spcPts val="600"/>
              </a:spcBef>
              <a:buSzPct val="122222"/>
              <a:buChar char="•"/>
              <a:tabLst>
                <a:tab pos="96520" algn="l"/>
              </a:tabLst>
            </a:pPr>
            <a:r>
              <a:rPr sz="900" dirty="0">
                <a:solidFill>
                  <a:srgbClr val="FFFFFF"/>
                </a:solidFill>
                <a:latin typeface="Graphik Regular"/>
                <a:cs typeface="Graphik Regular"/>
              </a:rPr>
              <a:t>Amplivia et</a:t>
            </a:r>
            <a:r>
              <a:rPr sz="900" spc="-100" dirty="0">
                <a:solidFill>
                  <a:srgbClr val="FFFFFF"/>
                </a:solidFill>
                <a:latin typeface="Graphik Regular"/>
                <a:cs typeface="Graphik Regular"/>
              </a:rPr>
              <a:t> </a:t>
            </a:r>
            <a:r>
              <a:rPr sz="900" spc="-5" dirty="0">
                <a:solidFill>
                  <a:srgbClr val="FFFFFF"/>
                </a:solidFill>
                <a:latin typeface="Graphik Regular"/>
                <a:cs typeface="Graphik Regular"/>
              </a:rPr>
              <a:t>Auverdata</a:t>
            </a:r>
            <a:endParaRPr sz="900" dirty="0">
              <a:latin typeface="Graphik Regular"/>
              <a:cs typeface="Graphik Regular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19807" y="1607105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306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9807" y="1669639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306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912315" y="3960005"/>
            <a:ext cx="1231900" cy="1529715"/>
          </a:xfrm>
          <a:custGeom>
            <a:avLst/>
            <a:gdLst/>
            <a:ahLst/>
            <a:cxnLst/>
            <a:rect l="l" t="t" r="r" b="b"/>
            <a:pathLst>
              <a:path w="1231900" h="1529714">
                <a:moveTo>
                  <a:pt x="764658" y="0"/>
                </a:moveTo>
                <a:lnTo>
                  <a:pt x="713315" y="1682"/>
                </a:lnTo>
                <a:lnTo>
                  <a:pt x="662564" y="6718"/>
                </a:lnTo>
                <a:lnTo>
                  <a:pt x="612482" y="15093"/>
                </a:lnTo>
                <a:lnTo>
                  <a:pt x="563146" y="26792"/>
                </a:lnTo>
                <a:lnTo>
                  <a:pt x="514633" y="41798"/>
                </a:lnTo>
                <a:lnTo>
                  <a:pt x="467021" y="60096"/>
                </a:lnTo>
                <a:lnTo>
                  <a:pt x="422275" y="80727"/>
                </a:lnTo>
                <a:lnTo>
                  <a:pt x="379140" y="104087"/>
                </a:lnTo>
                <a:lnTo>
                  <a:pt x="337677" y="130133"/>
                </a:lnTo>
                <a:lnTo>
                  <a:pt x="297951" y="158823"/>
                </a:lnTo>
                <a:lnTo>
                  <a:pt x="260022" y="190114"/>
                </a:lnTo>
                <a:lnTo>
                  <a:pt x="223955" y="223964"/>
                </a:lnTo>
                <a:lnTo>
                  <a:pt x="190111" y="260026"/>
                </a:lnTo>
                <a:lnTo>
                  <a:pt x="158823" y="297950"/>
                </a:lnTo>
                <a:lnTo>
                  <a:pt x="130134" y="337675"/>
                </a:lnTo>
                <a:lnTo>
                  <a:pt x="104087" y="379136"/>
                </a:lnTo>
                <a:lnTo>
                  <a:pt x="80724" y="422271"/>
                </a:lnTo>
                <a:lnTo>
                  <a:pt x="60087" y="467017"/>
                </a:lnTo>
                <a:lnTo>
                  <a:pt x="41789" y="514629"/>
                </a:lnTo>
                <a:lnTo>
                  <a:pt x="26783" y="563141"/>
                </a:lnTo>
                <a:lnTo>
                  <a:pt x="15085" y="612478"/>
                </a:lnTo>
                <a:lnTo>
                  <a:pt x="6710" y="662560"/>
                </a:lnTo>
                <a:lnTo>
                  <a:pt x="1673" y="713311"/>
                </a:lnTo>
                <a:lnTo>
                  <a:pt x="0" y="764390"/>
                </a:lnTo>
                <a:lnTo>
                  <a:pt x="0" y="764918"/>
                </a:lnTo>
                <a:lnTo>
                  <a:pt x="1673" y="815997"/>
                </a:lnTo>
                <a:lnTo>
                  <a:pt x="6710" y="866751"/>
                </a:lnTo>
                <a:lnTo>
                  <a:pt x="15085" y="916836"/>
                </a:lnTo>
                <a:lnTo>
                  <a:pt x="26783" y="966176"/>
                </a:lnTo>
                <a:lnTo>
                  <a:pt x="41789" y="1014691"/>
                </a:lnTo>
                <a:lnTo>
                  <a:pt x="60087" y="1062304"/>
                </a:lnTo>
                <a:lnTo>
                  <a:pt x="80724" y="1107049"/>
                </a:lnTo>
                <a:lnTo>
                  <a:pt x="104087" y="1150184"/>
                </a:lnTo>
                <a:lnTo>
                  <a:pt x="130134" y="1191645"/>
                </a:lnTo>
                <a:lnTo>
                  <a:pt x="158823" y="1231370"/>
                </a:lnTo>
                <a:lnTo>
                  <a:pt x="190111" y="1269295"/>
                </a:lnTo>
                <a:lnTo>
                  <a:pt x="223955" y="1305356"/>
                </a:lnTo>
                <a:lnTo>
                  <a:pt x="260022" y="1339206"/>
                </a:lnTo>
                <a:lnTo>
                  <a:pt x="297951" y="1370497"/>
                </a:lnTo>
                <a:lnTo>
                  <a:pt x="337677" y="1399187"/>
                </a:lnTo>
                <a:lnTo>
                  <a:pt x="379140" y="1425233"/>
                </a:lnTo>
                <a:lnTo>
                  <a:pt x="422275" y="1448593"/>
                </a:lnTo>
                <a:lnTo>
                  <a:pt x="467021" y="1469224"/>
                </a:lnTo>
                <a:lnTo>
                  <a:pt x="514633" y="1487523"/>
                </a:lnTo>
                <a:lnTo>
                  <a:pt x="563146" y="1502529"/>
                </a:lnTo>
                <a:lnTo>
                  <a:pt x="612482" y="1514227"/>
                </a:lnTo>
                <a:lnTo>
                  <a:pt x="662564" y="1522602"/>
                </a:lnTo>
                <a:lnTo>
                  <a:pt x="713315" y="1527639"/>
                </a:lnTo>
                <a:lnTo>
                  <a:pt x="764849" y="1529315"/>
                </a:lnTo>
                <a:lnTo>
                  <a:pt x="816001" y="1527639"/>
                </a:lnTo>
                <a:lnTo>
                  <a:pt x="866363" y="1522641"/>
                </a:lnTo>
                <a:lnTo>
                  <a:pt x="764658" y="1522641"/>
                </a:lnTo>
                <a:lnTo>
                  <a:pt x="713763" y="1520973"/>
                </a:lnTo>
                <a:lnTo>
                  <a:pt x="663453" y="1515981"/>
                </a:lnTo>
                <a:lnTo>
                  <a:pt x="613807" y="1507680"/>
                </a:lnTo>
                <a:lnTo>
                  <a:pt x="564902" y="1496085"/>
                </a:lnTo>
                <a:lnTo>
                  <a:pt x="516815" y="1481213"/>
                </a:lnTo>
                <a:lnTo>
                  <a:pt x="469624" y="1463078"/>
                </a:lnTo>
                <a:lnTo>
                  <a:pt x="425271" y="1442623"/>
                </a:lnTo>
                <a:lnTo>
                  <a:pt x="382513" y="1419463"/>
                </a:lnTo>
                <a:lnTo>
                  <a:pt x="341413" y="1393642"/>
                </a:lnTo>
                <a:lnTo>
                  <a:pt x="302032" y="1365201"/>
                </a:lnTo>
                <a:lnTo>
                  <a:pt x="264434" y="1334183"/>
                </a:lnTo>
                <a:lnTo>
                  <a:pt x="228680" y="1300632"/>
                </a:lnTo>
                <a:lnTo>
                  <a:pt x="195129" y="1264883"/>
                </a:lnTo>
                <a:lnTo>
                  <a:pt x="164114" y="1227288"/>
                </a:lnTo>
                <a:lnTo>
                  <a:pt x="135676" y="1187910"/>
                </a:lnTo>
                <a:lnTo>
                  <a:pt x="109858" y="1146810"/>
                </a:lnTo>
                <a:lnTo>
                  <a:pt x="86701" y="1104053"/>
                </a:lnTo>
                <a:lnTo>
                  <a:pt x="66247" y="1059700"/>
                </a:lnTo>
                <a:lnTo>
                  <a:pt x="48107" y="1012505"/>
                </a:lnTo>
                <a:lnTo>
                  <a:pt x="33233" y="964416"/>
                </a:lnTo>
                <a:lnTo>
                  <a:pt x="21640" y="915511"/>
                </a:lnTo>
                <a:lnTo>
                  <a:pt x="13340" y="865864"/>
                </a:lnTo>
                <a:lnTo>
                  <a:pt x="8350" y="815553"/>
                </a:lnTo>
                <a:lnTo>
                  <a:pt x="6692" y="764918"/>
                </a:lnTo>
                <a:lnTo>
                  <a:pt x="6692" y="764390"/>
                </a:lnTo>
                <a:lnTo>
                  <a:pt x="8350" y="713760"/>
                </a:lnTo>
                <a:lnTo>
                  <a:pt x="13340" y="663452"/>
                </a:lnTo>
                <a:lnTo>
                  <a:pt x="21640" y="613808"/>
                </a:lnTo>
                <a:lnTo>
                  <a:pt x="33233" y="564903"/>
                </a:lnTo>
                <a:lnTo>
                  <a:pt x="48107" y="516815"/>
                </a:lnTo>
                <a:lnTo>
                  <a:pt x="66247" y="469620"/>
                </a:lnTo>
                <a:lnTo>
                  <a:pt x="86701" y="425267"/>
                </a:lnTo>
                <a:lnTo>
                  <a:pt x="109858" y="382510"/>
                </a:lnTo>
                <a:lnTo>
                  <a:pt x="135676" y="341410"/>
                </a:lnTo>
                <a:lnTo>
                  <a:pt x="164114" y="302032"/>
                </a:lnTo>
                <a:lnTo>
                  <a:pt x="195129" y="264437"/>
                </a:lnTo>
                <a:lnTo>
                  <a:pt x="228680" y="228688"/>
                </a:lnTo>
                <a:lnTo>
                  <a:pt x="264434" y="195137"/>
                </a:lnTo>
                <a:lnTo>
                  <a:pt x="302032" y="164119"/>
                </a:lnTo>
                <a:lnTo>
                  <a:pt x="341413" y="135678"/>
                </a:lnTo>
                <a:lnTo>
                  <a:pt x="382513" y="109857"/>
                </a:lnTo>
                <a:lnTo>
                  <a:pt x="425271" y="86697"/>
                </a:lnTo>
                <a:lnTo>
                  <a:pt x="469624" y="66243"/>
                </a:lnTo>
                <a:lnTo>
                  <a:pt x="516815" y="48108"/>
                </a:lnTo>
                <a:lnTo>
                  <a:pt x="564902" y="33235"/>
                </a:lnTo>
                <a:lnTo>
                  <a:pt x="613807" y="21640"/>
                </a:lnTo>
                <a:lnTo>
                  <a:pt x="663453" y="13339"/>
                </a:lnTo>
                <a:lnTo>
                  <a:pt x="713763" y="8347"/>
                </a:lnTo>
                <a:lnTo>
                  <a:pt x="764658" y="6680"/>
                </a:lnTo>
                <a:lnTo>
                  <a:pt x="866363" y="6680"/>
                </a:lnTo>
                <a:lnTo>
                  <a:pt x="816001" y="1682"/>
                </a:lnTo>
                <a:lnTo>
                  <a:pt x="764658" y="0"/>
                </a:lnTo>
                <a:close/>
              </a:path>
              <a:path w="1231900" h="1529714">
                <a:moveTo>
                  <a:pt x="1231684" y="1361571"/>
                </a:moveTo>
                <a:lnTo>
                  <a:pt x="1187903" y="1393642"/>
                </a:lnTo>
                <a:lnTo>
                  <a:pt x="1146802" y="1419463"/>
                </a:lnTo>
                <a:lnTo>
                  <a:pt x="1104044" y="1442623"/>
                </a:lnTo>
                <a:lnTo>
                  <a:pt x="1059692" y="1463078"/>
                </a:lnTo>
                <a:lnTo>
                  <a:pt x="1012496" y="1481213"/>
                </a:lnTo>
                <a:lnTo>
                  <a:pt x="964408" y="1496085"/>
                </a:lnTo>
                <a:lnTo>
                  <a:pt x="915504" y="1507680"/>
                </a:lnTo>
                <a:lnTo>
                  <a:pt x="865859" y="1515981"/>
                </a:lnTo>
                <a:lnTo>
                  <a:pt x="815552" y="1520973"/>
                </a:lnTo>
                <a:lnTo>
                  <a:pt x="764658" y="1522641"/>
                </a:lnTo>
                <a:lnTo>
                  <a:pt x="866363" y="1522641"/>
                </a:lnTo>
                <a:lnTo>
                  <a:pt x="916834" y="1514227"/>
                </a:lnTo>
                <a:lnTo>
                  <a:pt x="966170" y="1502529"/>
                </a:lnTo>
                <a:lnTo>
                  <a:pt x="1014683" y="1487523"/>
                </a:lnTo>
                <a:lnTo>
                  <a:pt x="1062295" y="1469224"/>
                </a:lnTo>
                <a:lnTo>
                  <a:pt x="1107040" y="1448593"/>
                </a:lnTo>
                <a:lnTo>
                  <a:pt x="1150176" y="1425233"/>
                </a:lnTo>
                <a:lnTo>
                  <a:pt x="1191638" y="1399187"/>
                </a:lnTo>
                <a:lnTo>
                  <a:pt x="1231365" y="1370497"/>
                </a:lnTo>
                <a:lnTo>
                  <a:pt x="1231684" y="1370235"/>
                </a:lnTo>
                <a:lnTo>
                  <a:pt x="1231684" y="1361571"/>
                </a:lnTo>
                <a:close/>
              </a:path>
              <a:path w="1231900" h="1529714">
                <a:moveTo>
                  <a:pt x="866363" y="6680"/>
                </a:moveTo>
                <a:lnTo>
                  <a:pt x="764658" y="6680"/>
                </a:lnTo>
                <a:lnTo>
                  <a:pt x="815552" y="8347"/>
                </a:lnTo>
                <a:lnTo>
                  <a:pt x="865859" y="13339"/>
                </a:lnTo>
                <a:lnTo>
                  <a:pt x="915504" y="21640"/>
                </a:lnTo>
                <a:lnTo>
                  <a:pt x="964408" y="33235"/>
                </a:lnTo>
                <a:lnTo>
                  <a:pt x="1012496" y="48108"/>
                </a:lnTo>
                <a:lnTo>
                  <a:pt x="1059692" y="66243"/>
                </a:lnTo>
                <a:lnTo>
                  <a:pt x="1104044" y="86697"/>
                </a:lnTo>
                <a:lnTo>
                  <a:pt x="1146802" y="109857"/>
                </a:lnTo>
                <a:lnTo>
                  <a:pt x="1187903" y="135678"/>
                </a:lnTo>
                <a:lnTo>
                  <a:pt x="1227284" y="164119"/>
                </a:lnTo>
                <a:lnTo>
                  <a:pt x="1231684" y="167749"/>
                </a:lnTo>
                <a:lnTo>
                  <a:pt x="1231684" y="159086"/>
                </a:lnTo>
                <a:lnTo>
                  <a:pt x="1191638" y="130133"/>
                </a:lnTo>
                <a:lnTo>
                  <a:pt x="1150176" y="104087"/>
                </a:lnTo>
                <a:lnTo>
                  <a:pt x="1107040" y="80727"/>
                </a:lnTo>
                <a:lnTo>
                  <a:pt x="1062295" y="60096"/>
                </a:lnTo>
                <a:lnTo>
                  <a:pt x="1014683" y="41798"/>
                </a:lnTo>
                <a:lnTo>
                  <a:pt x="966170" y="26792"/>
                </a:lnTo>
                <a:lnTo>
                  <a:pt x="916834" y="15093"/>
                </a:lnTo>
                <a:lnTo>
                  <a:pt x="866752" y="6718"/>
                </a:lnTo>
                <a:lnTo>
                  <a:pt x="866363" y="66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550020" y="4284212"/>
            <a:ext cx="556260" cy="577215"/>
          </a:xfrm>
          <a:custGeom>
            <a:avLst/>
            <a:gdLst/>
            <a:ahLst/>
            <a:cxnLst/>
            <a:rect l="l" t="t" r="r" b="b"/>
            <a:pathLst>
              <a:path w="556259" h="577214">
                <a:moveTo>
                  <a:pt x="305493" y="104622"/>
                </a:moveTo>
                <a:lnTo>
                  <a:pt x="208038" y="104622"/>
                </a:lnTo>
                <a:lnTo>
                  <a:pt x="483501" y="576884"/>
                </a:lnTo>
                <a:lnTo>
                  <a:pt x="556209" y="534771"/>
                </a:lnTo>
                <a:lnTo>
                  <a:pt x="305493" y="104622"/>
                </a:lnTo>
                <a:close/>
              </a:path>
              <a:path w="556259" h="577214">
                <a:moveTo>
                  <a:pt x="244513" y="0"/>
                </a:moveTo>
                <a:lnTo>
                  <a:pt x="171754" y="0"/>
                </a:lnTo>
                <a:lnTo>
                  <a:pt x="0" y="294893"/>
                </a:lnTo>
                <a:lnTo>
                  <a:pt x="72605" y="337184"/>
                </a:lnTo>
                <a:lnTo>
                  <a:pt x="208038" y="104622"/>
                </a:lnTo>
                <a:lnTo>
                  <a:pt x="305493" y="104622"/>
                </a:lnTo>
                <a:lnTo>
                  <a:pt x="2445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82558" y="4947691"/>
            <a:ext cx="762000" cy="84455"/>
          </a:xfrm>
          <a:custGeom>
            <a:avLst/>
            <a:gdLst/>
            <a:ahLst/>
            <a:cxnLst/>
            <a:rect l="l" t="t" r="r" b="b"/>
            <a:pathLst>
              <a:path w="762000" h="84454">
                <a:moveTo>
                  <a:pt x="761441" y="0"/>
                </a:moveTo>
                <a:lnTo>
                  <a:pt x="761441" y="84010"/>
                </a:lnTo>
                <a:lnTo>
                  <a:pt x="0" y="84010"/>
                </a:lnTo>
                <a:lnTo>
                  <a:pt x="0" y="0"/>
                </a:lnTo>
                <a:lnTo>
                  <a:pt x="7614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158994" y="4641965"/>
            <a:ext cx="686435" cy="389890"/>
          </a:xfrm>
          <a:custGeom>
            <a:avLst/>
            <a:gdLst/>
            <a:ahLst/>
            <a:cxnLst/>
            <a:rect l="l" t="t" r="r" b="b"/>
            <a:pathLst>
              <a:path w="686434" h="389889">
                <a:moveTo>
                  <a:pt x="271856" y="10045"/>
                </a:moveTo>
                <a:lnTo>
                  <a:pt x="197027" y="10045"/>
                </a:lnTo>
                <a:lnTo>
                  <a:pt x="0" y="347332"/>
                </a:lnTo>
                <a:lnTo>
                  <a:pt x="72517" y="389737"/>
                </a:lnTo>
                <a:lnTo>
                  <a:pt x="213372" y="148577"/>
                </a:lnTo>
                <a:lnTo>
                  <a:pt x="213017" y="148513"/>
                </a:lnTo>
                <a:lnTo>
                  <a:pt x="242951" y="97129"/>
                </a:lnTo>
                <a:lnTo>
                  <a:pt x="643071" y="97129"/>
                </a:lnTo>
                <a:lnTo>
                  <a:pt x="654673" y="88278"/>
                </a:lnTo>
                <a:lnTo>
                  <a:pt x="658749" y="84150"/>
                </a:lnTo>
                <a:lnTo>
                  <a:pt x="443522" y="84150"/>
                </a:lnTo>
                <a:lnTo>
                  <a:pt x="394208" y="78988"/>
                </a:lnTo>
                <a:lnTo>
                  <a:pt x="348454" y="64209"/>
                </a:lnTo>
                <a:lnTo>
                  <a:pt x="307317" y="40875"/>
                </a:lnTo>
                <a:lnTo>
                  <a:pt x="271856" y="10045"/>
                </a:lnTo>
                <a:close/>
              </a:path>
              <a:path w="686434" h="389889">
                <a:moveTo>
                  <a:pt x="643071" y="97129"/>
                </a:moveTo>
                <a:lnTo>
                  <a:pt x="242951" y="97129"/>
                </a:lnTo>
                <a:lnTo>
                  <a:pt x="286740" y="126871"/>
                </a:lnTo>
                <a:lnTo>
                  <a:pt x="335306" y="149139"/>
                </a:lnTo>
                <a:lnTo>
                  <a:pt x="387838" y="163105"/>
                </a:lnTo>
                <a:lnTo>
                  <a:pt x="443522" y="167944"/>
                </a:lnTo>
                <a:lnTo>
                  <a:pt x="491152" y="164419"/>
                </a:lnTo>
                <a:lnTo>
                  <a:pt x="536589" y="154182"/>
                </a:lnTo>
                <a:lnTo>
                  <a:pt x="579326" y="137741"/>
                </a:lnTo>
                <a:lnTo>
                  <a:pt x="618856" y="115603"/>
                </a:lnTo>
                <a:lnTo>
                  <a:pt x="643071" y="97129"/>
                </a:lnTo>
                <a:close/>
              </a:path>
              <a:path w="686434" h="389889">
                <a:moveTo>
                  <a:pt x="624128" y="0"/>
                </a:moveTo>
                <a:lnTo>
                  <a:pt x="587849" y="34852"/>
                </a:lnTo>
                <a:lnTo>
                  <a:pt x="544783" y="61367"/>
                </a:lnTo>
                <a:lnTo>
                  <a:pt x="496239" y="78236"/>
                </a:lnTo>
                <a:lnTo>
                  <a:pt x="443522" y="84150"/>
                </a:lnTo>
                <a:lnTo>
                  <a:pt x="658749" y="84150"/>
                </a:lnTo>
                <a:lnTo>
                  <a:pt x="686269" y="56273"/>
                </a:lnTo>
                <a:lnTo>
                  <a:pt x="6241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9" name="Image 48" descr="https://www.auvergnerhonealpes.fr/uploads/Image/ef/IMF_100/GAB_CRRAA/182_811_Visuel-logo-officiel-400-px-de-large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87" y="-33596"/>
            <a:ext cx="2749175" cy="94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 descr="https://www.orange.com/var/orange_site/storage/images/siea2/1156223-1-fre-FR/siea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815" y="5216296"/>
            <a:ext cx="769281" cy="714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mage 15" descr="https://scontent-cdg2-1.xx.fbcdn.net/v/t1.0-1/p200x200/20108205_1621903551175375_1476700594929117998_n.jpg?oh=e9460fe16c30591551cbfd17821001b0&amp;oe=5A1D2D3A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524" y="5399207"/>
            <a:ext cx="1078959" cy="7703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 descr="SFR">
            <a:hlinkClick r:id="rId8" tooltip="&quot;SFR&quot;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286" y="4183886"/>
            <a:ext cx="529616" cy="5020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 17" descr="Résultat d’images pour Syndicat Intercommunal d'Energies de La Loire logo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180" y="4294592"/>
            <a:ext cx="1202717" cy="508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 descr="http://www.marches-publics.info/avis/imgAcheteurs/a_10419.gif">
            <a:hlinkClick r:id="rId12"/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913" y="4480393"/>
            <a:ext cx="899862" cy="323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age 19" descr="http://www.auvergnetreshautdebit.fr/wp-content/themes/athd/images/logo-athd.png">
            <a:hlinkClick r:id="rId14"/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295" y="4747524"/>
            <a:ext cx="1252090" cy="495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 20" descr="Accueil">
            <a:hlinkClick r:id="rId16" tooltip="&quot;Accueil&quot;"/>
          </p:cNvPr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051" y="3158814"/>
            <a:ext cx="865907" cy="651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 21" descr="Retour à l'accueil"/>
          <p:cNvPicPr/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920" y="4046732"/>
            <a:ext cx="603485" cy="662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 22" descr="Logo Constructys">
            <a:hlinkClick r:id="rId19"/>
          </p:cNvPr>
          <p:cNvPicPr/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202" y="5609476"/>
            <a:ext cx="1337279" cy="560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Image 23" descr="Opcalia - OPCA - Promoteur de compétences - Opcalia">
            <a:hlinkClick r:id="rId21" tooltip="&quot;Opcalia - OPCA - Promoteur de compétences - Opcalia&quot;"/>
          </p:cNvPr>
          <p:cNvPicPr/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662" y="5503184"/>
            <a:ext cx="1292050" cy="8437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225" y="2959904"/>
            <a:ext cx="1257491" cy="740714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574" y="4029900"/>
            <a:ext cx="1337689" cy="267538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804" y="2962832"/>
            <a:ext cx="1477065" cy="67015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626" y="3132402"/>
            <a:ext cx="1301841" cy="527010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920" y="4786666"/>
            <a:ext cx="1252029" cy="490378"/>
          </a:xfrm>
          <a:prstGeom prst="rect">
            <a:avLst/>
          </a:prstGeom>
        </p:spPr>
      </p:pic>
      <p:sp>
        <p:nvSpPr>
          <p:cNvPr id="31" name="object 9"/>
          <p:cNvSpPr txBox="1">
            <a:spLocks noGrp="1"/>
          </p:cNvSpPr>
          <p:nvPr>
            <p:ph type="title"/>
          </p:nvPr>
        </p:nvSpPr>
        <p:spPr>
          <a:xfrm>
            <a:off x="715787" y="924563"/>
            <a:ext cx="6730952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DEVENIR LA 1</a:t>
            </a:r>
            <a:r>
              <a:rPr lang="fr-FR" sz="2400" baseline="300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ère</a:t>
            </a:r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 RÉGION THD DE FRANCE</a:t>
            </a:r>
            <a:br>
              <a:rPr lang="fr-FR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</a:br>
            <a:br>
              <a:rPr lang="fr-FR" sz="1800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</a:br>
            <a:r>
              <a:rPr lang="fr-FR" sz="1800" dirty="0">
                <a:solidFill>
                  <a:srgbClr val="0390CE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PROTOCOLE D’ACCORD POUR L’EMPLOI ET LA FORMATION DANS LA FILIÈRE DE LA FIBRE OPTIQUE : PRIORITÉ À L’EMPLOI. </a:t>
            </a:r>
            <a:endParaRPr sz="2400" dirty="0">
              <a:solidFill>
                <a:srgbClr val="0390CE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354250"/>
      </p:ext>
    </p:extLst>
  </p:cSld>
  <p:clrMapOvr>
    <a:masterClrMapping/>
  </p:clrMapOvr>
  <p:transition spd="slow" advClick="0" advTm="5000">
    <p:randomBar dir="vert"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261</Words>
  <Application>Microsoft Office PowerPoint</Application>
  <PresentationFormat>Affichage à l'écran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Graphik Bold</vt:lpstr>
      <vt:lpstr>Graphik Regular</vt:lpstr>
      <vt:lpstr>Times New Roman</vt:lpstr>
      <vt:lpstr>Thème Office</vt:lpstr>
      <vt:lpstr>DEVENIR LA 1ère RÉGION THD DE FRANCE  PROTOCOLE D’ACCORD POUR L’EMPLOI ET LA FORMATION DANS LA FILIÈRE DE LA FIBRE OPTIQUE : PRIORITÉ À L’EMPLOI. </vt:lpstr>
      <vt:lpstr>DEVENIR LA 1ère RÉGION THD DE FRANCE  PROTOCOLE D’ACCORD POUR L’EMPLOI ET LA FORMATION DANS LA FILIÈRE DE LA FIBRE OPTIQUE : PRIORITÉ À L’EMPLOI. </vt:lpstr>
    </vt:vector>
  </TitlesOfParts>
  <Company>cra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I10519</dc:creator>
  <cp:lastModifiedBy>DREVET Yann</cp:lastModifiedBy>
  <cp:revision>14</cp:revision>
  <dcterms:created xsi:type="dcterms:W3CDTF">2017-08-23T18:49:14Z</dcterms:created>
  <dcterms:modified xsi:type="dcterms:W3CDTF">2017-08-25T10:32:59Z</dcterms:modified>
</cp:coreProperties>
</file>