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57" r:id="rId2"/>
    <p:sldId id="258" r:id="rId3"/>
    <p:sldId id="259" r:id="rId4"/>
    <p:sldId id="260" r:id="rId5"/>
    <p:sldId id="272" r:id="rId6"/>
    <p:sldId id="273" r:id="rId7"/>
    <p:sldId id="262" r:id="rId8"/>
    <p:sldId id="280" r:id="rId9"/>
    <p:sldId id="281" r:id="rId10"/>
    <p:sldId id="282" r:id="rId11"/>
    <p:sldId id="283" r:id="rId12"/>
    <p:sldId id="284" r:id="rId13"/>
    <p:sldId id="285" r:id="rId14"/>
    <p:sldId id="286" r:id="rId15"/>
    <p:sldId id="287" r:id="rId16"/>
    <p:sldId id="288" r:id="rId17"/>
    <p:sldId id="289" r:id="rId18"/>
    <p:sldId id="290" r:id="rId19"/>
    <p:sldId id="291" r:id="rId20"/>
    <p:sldId id="279" r:id="rId21"/>
    <p:sldId id="274" r:id="rId22"/>
    <p:sldId id="297" r:id="rId23"/>
    <p:sldId id="298" r:id="rId24"/>
    <p:sldId id="299" r:id="rId25"/>
    <p:sldId id="300" r:id="rId26"/>
    <p:sldId id="301" r:id="rId27"/>
    <p:sldId id="302" r:id="rId28"/>
    <p:sldId id="263" r:id="rId29"/>
    <p:sldId id="292" r:id="rId30"/>
    <p:sldId id="293" r:id="rId31"/>
    <p:sldId id="294" r:id="rId32"/>
    <p:sldId id="295" r:id="rId33"/>
    <p:sldId id="296" r:id="rId34"/>
    <p:sldId id="275" r:id="rId35"/>
    <p:sldId id="264" r:id="rId36"/>
    <p:sldId id="271" r:id="rId37"/>
    <p:sldId id="265" r:id="rId38"/>
    <p:sldId id="276" r:id="rId39"/>
    <p:sldId id="266" r:id="rId40"/>
    <p:sldId id="277" r:id="rId41"/>
    <p:sldId id="278" r:id="rId4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va GAILLAT" initials="EG" lastIdx="2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73"/>
    <p:restoredTop sz="91471"/>
  </p:normalViewPr>
  <p:slideViewPr>
    <p:cSldViewPr snapToGrid="0" snapToObjects="1">
      <p:cViewPr>
        <p:scale>
          <a:sx n="64" d="100"/>
          <a:sy n="64" d="100"/>
        </p:scale>
        <p:origin x="2312" y="1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commentAuthors" Target="commentAuthors.xml"/><Relationship Id="rId45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6-08T13:20:46.409" idx="20">
    <p:pos x="10" y="10"/>
    <p:text>les communes investissant également dans le cadre des fonds de cocnours, je pense que l'on monte à 5 millions, investis par la communauté de communes et les communes </p:tex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F212A5-087D-DF4F-8340-031DF5A8EBA2}" type="doc">
      <dgm:prSet loTypeId="urn:microsoft.com/office/officeart/2005/8/layout/vList6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9F0C98DD-4EFF-B04C-999A-91994B50F580}">
      <dgm:prSet phldrT="[Texte]"/>
      <dgm:spPr>
        <a:solidFill>
          <a:srgbClr val="00ADE5"/>
        </a:solidFill>
      </dgm:spPr>
      <dgm:t>
        <a:bodyPr/>
        <a:lstStyle/>
        <a:p>
          <a:r>
            <a:rPr lang="fr-FR" dirty="0" smtClean="0">
              <a:latin typeface="Calibri" charset="0"/>
              <a:ea typeface="Calibri" charset="0"/>
              <a:cs typeface="Calibri" charset="0"/>
            </a:rPr>
            <a:t>GFU PUBLIC</a:t>
          </a:r>
          <a:endParaRPr lang="fr-FR" dirty="0">
            <a:latin typeface="Calibri" charset="0"/>
            <a:ea typeface="Calibri" charset="0"/>
            <a:cs typeface="Calibri" charset="0"/>
          </a:endParaRPr>
        </a:p>
      </dgm:t>
    </dgm:pt>
    <dgm:pt modelId="{9DA47963-8272-CA45-9CDA-40FCFB06DC79}" type="parTrans" cxnId="{0B635496-4119-104A-AEB2-0060EA7AB98E}">
      <dgm:prSet/>
      <dgm:spPr/>
      <dgm:t>
        <a:bodyPr/>
        <a:lstStyle/>
        <a:p>
          <a:endParaRPr lang="fr-FR"/>
        </a:p>
      </dgm:t>
    </dgm:pt>
    <dgm:pt modelId="{42AC0B23-777E-5F4E-BD9B-C9E9C6E187B2}" type="sibTrans" cxnId="{0B635496-4119-104A-AEB2-0060EA7AB98E}">
      <dgm:prSet/>
      <dgm:spPr/>
      <dgm:t>
        <a:bodyPr/>
        <a:lstStyle/>
        <a:p>
          <a:endParaRPr lang="fr-FR"/>
        </a:p>
      </dgm:t>
    </dgm:pt>
    <dgm:pt modelId="{0E1305F6-9B7F-4A4E-B40F-2420A557617F}">
      <dgm:prSet phldrT="[Texte]"/>
      <dgm:spPr>
        <a:solidFill>
          <a:srgbClr val="97BF0D"/>
        </a:solidFill>
      </dgm:spPr>
      <dgm:t>
        <a:bodyPr/>
        <a:lstStyle/>
        <a:p>
          <a:r>
            <a:rPr lang="fr-FR" dirty="0" smtClean="0">
              <a:latin typeface="Calibri" charset="0"/>
              <a:ea typeface="Calibri" charset="0"/>
              <a:cs typeface="Calibri" charset="0"/>
            </a:rPr>
            <a:t>SAISONNALITE</a:t>
          </a:r>
          <a:endParaRPr lang="fr-FR" dirty="0">
            <a:latin typeface="Calibri" charset="0"/>
            <a:ea typeface="Calibri" charset="0"/>
            <a:cs typeface="Calibri" charset="0"/>
          </a:endParaRPr>
        </a:p>
      </dgm:t>
    </dgm:pt>
    <dgm:pt modelId="{D468FEC5-7CD8-8741-8235-52D61F8D2108}" type="parTrans" cxnId="{952766E6-2C46-6248-BB99-DCB492ECED9D}">
      <dgm:prSet/>
      <dgm:spPr/>
      <dgm:t>
        <a:bodyPr/>
        <a:lstStyle/>
        <a:p>
          <a:endParaRPr lang="fr-FR"/>
        </a:p>
      </dgm:t>
    </dgm:pt>
    <dgm:pt modelId="{0A32AB84-B671-C249-85D4-5EC602566056}" type="sibTrans" cxnId="{952766E6-2C46-6248-BB99-DCB492ECED9D}">
      <dgm:prSet/>
      <dgm:spPr/>
      <dgm:t>
        <a:bodyPr/>
        <a:lstStyle/>
        <a:p>
          <a:endParaRPr lang="fr-FR"/>
        </a:p>
      </dgm:t>
    </dgm:pt>
    <dgm:pt modelId="{A5485213-37FA-254C-8848-755595534D5A}" type="pres">
      <dgm:prSet presAssocID="{A2F212A5-087D-DF4F-8340-031DF5A8EBA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E65F1814-55D6-C74C-8B69-D3C198599A60}" type="pres">
      <dgm:prSet presAssocID="{9F0C98DD-4EFF-B04C-999A-91994B50F580}" presName="linNode" presStyleCnt="0"/>
      <dgm:spPr/>
    </dgm:pt>
    <dgm:pt modelId="{AFFE4BC0-513D-554C-B563-CBDA2C9EAC6D}" type="pres">
      <dgm:prSet presAssocID="{9F0C98DD-4EFF-B04C-999A-91994B50F580}" presName="parentShp" presStyleLbl="node1" presStyleIdx="0" presStyleCnt="2" custScaleX="14583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FE71D0C-D125-3345-9FB0-0DAB3E4F40E6}" type="pres">
      <dgm:prSet presAssocID="{9F0C98DD-4EFF-B04C-999A-91994B50F580}" presName="childShp" presStyleLbl="bgAccFollowNode1" presStyleIdx="0" presStyleCnt="2">
        <dgm:presLayoutVars>
          <dgm:bulletEnabled val="1"/>
        </dgm:presLayoutVars>
      </dgm:prSet>
      <dgm:spPr>
        <a:solidFill>
          <a:srgbClr val="00ADE5">
            <a:alpha val="90000"/>
          </a:srgbClr>
        </a:solidFill>
      </dgm:spPr>
      <dgm:t>
        <a:bodyPr/>
        <a:lstStyle/>
        <a:p>
          <a:endParaRPr lang="fr-FR"/>
        </a:p>
      </dgm:t>
    </dgm:pt>
    <dgm:pt modelId="{37526933-6C7B-DB44-9FF4-2A825A82A612}" type="pres">
      <dgm:prSet presAssocID="{42AC0B23-777E-5F4E-BD9B-C9E9C6E187B2}" presName="spacing" presStyleCnt="0"/>
      <dgm:spPr/>
    </dgm:pt>
    <dgm:pt modelId="{8A751B79-3568-7749-9B0E-6F2F68F14D7D}" type="pres">
      <dgm:prSet presAssocID="{0E1305F6-9B7F-4A4E-B40F-2420A557617F}" presName="linNode" presStyleCnt="0"/>
      <dgm:spPr/>
    </dgm:pt>
    <dgm:pt modelId="{E48199CB-A69E-B445-95A1-24078F66C2EA}" type="pres">
      <dgm:prSet presAssocID="{0E1305F6-9B7F-4A4E-B40F-2420A557617F}" presName="parentShp" presStyleLbl="node1" presStyleIdx="1" presStyleCnt="2" custScaleX="137443" custLinFactNeighborX="-743" custLinFactNeighborY="36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E76094C-0BA7-9B4A-A88B-84A89DAE5878}" type="pres">
      <dgm:prSet presAssocID="{0E1305F6-9B7F-4A4E-B40F-2420A557617F}" presName="childShp" presStyleLbl="bgAccFollowNode1" presStyleIdx="1" presStyleCnt="2">
        <dgm:presLayoutVars>
          <dgm:bulletEnabled val="1"/>
        </dgm:presLayoutVars>
      </dgm:prSet>
      <dgm:spPr>
        <a:solidFill>
          <a:srgbClr val="97BF0D">
            <a:alpha val="90000"/>
          </a:srgbClr>
        </a:solidFill>
      </dgm:spPr>
      <dgm:t>
        <a:bodyPr/>
        <a:lstStyle/>
        <a:p>
          <a:endParaRPr lang="fr-FR"/>
        </a:p>
      </dgm:t>
    </dgm:pt>
  </dgm:ptLst>
  <dgm:cxnLst>
    <dgm:cxn modelId="{0B635496-4119-104A-AEB2-0060EA7AB98E}" srcId="{A2F212A5-087D-DF4F-8340-031DF5A8EBA2}" destId="{9F0C98DD-4EFF-B04C-999A-91994B50F580}" srcOrd="0" destOrd="0" parTransId="{9DA47963-8272-CA45-9CDA-40FCFB06DC79}" sibTransId="{42AC0B23-777E-5F4E-BD9B-C9E9C6E187B2}"/>
    <dgm:cxn modelId="{FAC010C2-A4CE-9544-9C58-835796E669B6}" type="presOf" srcId="{A2F212A5-087D-DF4F-8340-031DF5A8EBA2}" destId="{A5485213-37FA-254C-8848-755595534D5A}" srcOrd="0" destOrd="0" presId="urn:microsoft.com/office/officeart/2005/8/layout/vList6"/>
    <dgm:cxn modelId="{952766E6-2C46-6248-BB99-DCB492ECED9D}" srcId="{A2F212A5-087D-DF4F-8340-031DF5A8EBA2}" destId="{0E1305F6-9B7F-4A4E-B40F-2420A557617F}" srcOrd="1" destOrd="0" parTransId="{D468FEC5-7CD8-8741-8235-52D61F8D2108}" sibTransId="{0A32AB84-B671-C249-85D4-5EC602566056}"/>
    <dgm:cxn modelId="{B5B2CD60-3568-3947-ABF8-21A648291163}" type="presOf" srcId="{0E1305F6-9B7F-4A4E-B40F-2420A557617F}" destId="{E48199CB-A69E-B445-95A1-24078F66C2EA}" srcOrd="0" destOrd="0" presId="urn:microsoft.com/office/officeart/2005/8/layout/vList6"/>
    <dgm:cxn modelId="{3BBDE39E-1AE4-8A44-A9AE-C12C21365524}" type="presOf" srcId="{9F0C98DD-4EFF-B04C-999A-91994B50F580}" destId="{AFFE4BC0-513D-554C-B563-CBDA2C9EAC6D}" srcOrd="0" destOrd="0" presId="urn:microsoft.com/office/officeart/2005/8/layout/vList6"/>
    <dgm:cxn modelId="{14B7171C-1265-DF44-8B14-89AE6BB91804}" type="presParOf" srcId="{A5485213-37FA-254C-8848-755595534D5A}" destId="{E65F1814-55D6-C74C-8B69-D3C198599A60}" srcOrd="0" destOrd="0" presId="urn:microsoft.com/office/officeart/2005/8/layout/vList6"/>
    <dgm:cxn modelId="{12B37DD1-E906-0A47-9540-3CB10791D0A3}" type="presParOf" srcId="{E65F1814-55D6-C74C-8B69-D3C198599A60}" destId="{AFFE4BC0-513D-554C-B563-CBDA2C9EAC6D}" srcOrd="0" destOrd="0" presId="urn:microsoft.com/office/officeart/2005/8/layout/vList6"/>
    <dgm:cxn modelId="{6483DDC3-0D4D-8E4F-BC25-D064324B1B2A}" type="presParOf" srcId="{E65F1814-55D6-C74C-8B69-D3C198599A60}" destId="{CFE71D0C-D125-3345-9FB0-0DAB3E4F40E6}" srcOrd="1" destOrd="0" presId="urn:microsoft.com/office/officeart/2005/8/layout/vList6"/>
    <dgm:cxn modelId="{2A39C643-305B-E74A-B9A1-DB5BD5D4C3E8}" type="presParOf" srcId="{A5485213-37FA-254C-8848-755595534D5A}" destId="{37526933-6C7B-DB44-9FF4-2A825A82A612}" srcOrd="1" destOrd="0" presId="urn:microsoft.com/office/officeart/2005/8/layout/vList6"/>
    <dgm:cxn modelId="{275DA4BB-B947-B24E-9843-0089DC892B8B}" type="presParOf" srcId="{A5485213-37FA-254C-8848-755595534D5A}" destId="{8A751B79-3568-7749-9B0E-6F2F68F14D7D}" srcOrd="2" destOrd="0" presId="urn:microsoft.com/office/officeart/2005/8/layout/vList6"/>
    <dgm:cxn modelId="{C863E813-FB72-6D48-BE73-FC0AA878126D}" type="presParOf" srcId="{8A751B79-3568-7749-9B0E-6F2F68F14D7D}" destId="{E48199CB-A69E-B445-95A1-24078F66C2EA}" srcOrd="0" destOrd="0" presId="urn:microsoft.com/office/officeart/2005/8/layout/vList6"/>
    <dgm:cxn modelId="{6B0E5DF7-BE83-5442-95D1-DD028BC53347}" type="presParOf" srcId="{8A751B79-3568-7749-9B0E-6F2F68F14D7D}" destId="{3E76094C-0BA7-9B4A-A88B-84A89DAE5878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E015613-11EB-2341-A6D6-56860C96C769}" type="doc">
      <dgm:prSet loTypeId="urn:microsoft.com/office/officeart/2005/8/layout/lProcess3" loCatId="process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1AFF638-5C56-5747-A55B-BC8888471CA3}">
      <dgm:prSet custT="1"/>
      <dgm:spPr>
        <a:solidFill>
          <a:srgbClr val="00ADE5"/>
        </a:solidFill>
      </dgm:spPr>
      <dgm:t>
        <a:bodyPr/>
        <a:lstStyle/>
        <a:p>
          <a:pPr rtl="0">
            <a:spcAft>
              <a:spcPts val="0"/>
            </a:spcAft>
          </a:pPr>
          <a:r>
            <a:rPr lang="fr-FR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charset="0"/>
              <a:ea typeface="Calibri" charset="0"/>
              <a:cs typeface="Calibri" charset="0"/>
            </a:rPr>
            <a:t>Merci</a:t>
          </a:r>
          <a:endParaRPr lang="fr-FR" sz="3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charset="0"/>
            <a:ea typeface="Calibri" charset="0"/>
            <a:cs typeface="Calibri" charset="0"/>
          </a:endParaRPr>
        </a:p>
      </dgm:t>
    </dgm:pt>
    <dgm:pt modelId="{752D6B53-9CEA-F645-8295-8016FEB10A61}" type="parTrans" cxnId="{1594A560-E657-2845-878D-3E8F470F10ED}">
      <dgm:prSet/>
      <dgm:spPr/>
      <dgm:t>
        <a:bodyPr/>
        <a:lstStyle/>
        <a:p>
          <a:endParaRPr lang="fr-FR" sz="1400" b="1"/>
        </a:p>
      </dgm:t>
    </dgm:pt>
    <dgm:pt modelId="{B1D068C8-B76F-BA44-BBFF-FF29D2C326C2}" type="sibTrans" cxnId="{1594A560-E657-2845-878D-3E8F470F10ED}">
      <dgm:prSet/>
      <dgm:spPr/>
      <dgm:t>
        <a:bodyPr/>
        <a:lstStyle/>
        <a:p>
          <a:endParaRPr lang="fr-FR" sz="1400" b="1"/>
        </a:p>
      </dgm:t>
    </dgm:pt>
    <dgm:pt modelId="{AF695334-8E16-F349-8EB5-D6D405C3FB7E}" type="pres">
      <dgm:prSet presAssocID="{AE015613-11EB-2341-A6D6-56860C96C769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0FD3B5BB-0157-3645-ADED-4FB8CA63A3E8}" type="pres">
      <dgm:prSet presAssocID="{41AFF638-5C56-5747-A55B-BC8888471CA3}" presName="horFlow" presStyleCnt="0"/>
      <dgm:spPr/>
    </dgm:pt>
    <dgm:pt modelId="{FDE82388-CE63-6444-98F1-BE19D293E7F2}" type="pres">
      <dgm:prSet presAssocID="{41AFF638-5C56-5747-A55B-BC8888471CA3}" presName="bigChev" presStyleLbl="node1" presStyleIdx="0" presStyleCnt="1" custScaleX="112388" custLinFactX="7464" custLinFactNeighborX="100000" custLinFactNeighborY="-15403"/>
      <dgm:spPr/>
      <dgm:t>
        <a:bodyPr/>
        <a:lstStyle/>
        <a:p>
          <a:endParaRPr lang="fr-FR"/>
        </a:p>
      </dgm:t>
    </dgm:pt>
  </dgm:ptLst>
  <dgm:cxnLst>
    <dgm:cxn modelId="{1594A560-E657-2845-878D-3E8F470F10ED}" srcId="{AE015613-11EB-2341-A6D6-56860C96C769}" destId="{41AFF638-5C56-5747-A55B-BC8888471CA3}" srcOrd="0" destOrd="0" parTransId="{752D6B53-9CEA-F645-8295-8016FEB10A61}" sibTransId="{B1D068C8-B76F-BA44-BBFF-FF29D2C326C2}"/>
    <dgm:cxn modelId="{B7A1FB6E-AB86-7046-A572-2F7CD03BC7F9}" type="presOf" srcId="{41AFF638-5C56-5747-A55B-BC8888471CA3}" destId="{FDE82388-CE63-6444-98F1-BE19D293E7F2}" srcOrd="0" destOrd="0" presId="urn:microsoft.com/office/officeart/2005/8/layout/lProcess3"/>
    <dgm:cxn modelId="{2598F5B6-881D-A04F-A5B0-5300DCDF9C61}" type="presOf" srcId="{AE015613-11EB-2341-A6D6-56860C96C769}" destId="{AF695334-8E16-F349-8EB5-D6D405C3FB7E}" srcOrd="0" destOrd="0" presId="urn:microsoft.com/office/officeart/2005/8/layout/lProcess3"/>
    <dgm:cxn modelId="{10696EB0-A389-014B-BD87-5DACB835521D}" type="presParOf" srcId="{AF695334-8E16-F349-8EB5-D6D405C3FB7E}" destId="{0FD3B5BB-0157-3645-ADED-4FB8CA63A3E8}" srcOrd="0" destOrd="0" presId="urn:microsoft.com/office/officeart/2005/8/layout/lProcess3"/>
    <dgm:cxn modelId="{9177F6E6-5CEF-374B-98E0-04686BE0E9B1}" type="presParOf" srcId="{0FD3B5BB-0157-3645-ADED-4FB8CA63A3E8}" destId="{FDE82388-CE63-6444-98F1-BE19D293E7F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E71D0C-D125-3345-9FB0-0DAB3E4F40E6}">
      <dsp:nvSpPr>
        <dsp:cNvPr id="0" name=""/>
        <dsp:cNvSpPr/>
      </dsp:nvSpPr>
      <dsp:spPr>
        <a:xfrm>
          <a:off x="1578887" y="392"/>
          <a:ext cx="1623330" cy="1528919"/>
        </a:xfrm>
        <a:prstGeom prst="rightArrow">
          <a:avLst>
            <a:gd name="adj1" fmla="val 75000"/>
            <a:gd name="adj2" fmla="val 50000"/>
          </a:avLst>
        </a:prstGeom>
        <a:solidFill>
          <a:srgbClr val="00ADE5">
            <a:alpha val="90000"/>
          </a:srgb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FE4BC0-513D-554C-B563-CBDA2C9EAC6D}">
      <dsp:nvSpPr>
        <dsp:cNvPr id="0" name=""/>
        <dsp:cNvSpPr/>
      </dsp:nvSpPr>
      <dsp:spPr>
        <a:xfrm>
          <a:off x="653" y="392"/>
          <a:ext cx="1578234" cy="1528919"/>
        </a:xfrm>
        <a:prstGeom prst="roundRect">
          <a:avLst/>
        </a:prstGeom>
        <a:solidFill>
          <a:srgbClr val="00ADE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latin typeface="Calibri" charset="0"/>
              <a:ea typeface="Calibri" charset="0"/>
              <a:cs typeface="Calibri" charset="0"/>
            </a:rPr>
            <a:t>GFU PUBLIC</a:t>
          </a:r>
          <a:endParaRPr lang="fr-FR" sz="1600" kern="1200" dirty="0">
            <a:latin typeface="Calibri" charset="0"/>
            <a:ea typeface="Calibri" charset="0"/>
            <a:cs typeface="Calibri" charset="0"/>
          </a:endParaRPr>
        </a:p>
      </dsp:txBody>
      <dsp:txXfrm>
        <a:off x="75289" y="75028"/>
        <a:ext cx="1428962" cy="1379647"/>
      </dsp:txXfrm>
    </dsp:sp>
    <dsp:sp modelId="{3E76094C-0BA7-9B4A-A88B-84A89DAE5878}">
      <dsp:nvSpPr>
        <dsp:cNvPr id="0" name=""/>
        <dsp:cNvSpPr/>
      </dsp:nvSpPr>
      <dsp:spPr>
        <a:xfrm>
          <a:off x="1531524" y="1682203"/>
          <a:ext cx="1670247" cy="1528919"/>
        </a:xfrm>
        <a:prstGeom prst="rightArrow">
          <a:avLst>
            <a:gd name="adj1" fmla="val 75000"/>
            <a:gd name="adj2" fmla="val 50000"/>
          </a:avLst>
        </a:prstGeom>
        <a:solidFill>
          <a:srgbClr val="97BF0D">
            <a:alpha val="90000"/>
          </a:srgb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8199CB-A69E-B445-95A1-24078F66C2EA}">
      <dsp:nvSpPr>
        <dsp:cNvPr id="0" name=""/>
        <dsp:cNvSpPr/>
      </dsp:nvSpPr>
      <dsp:spPr>
        <a:xfrm>
          <a:off x="0" y="1682596"/>
          <a:ext cx="1530425" cy="1528919"/>
        </a:xfrm>
        <a:prstGeom prst="roundRect">
          <a:avLst/>
        </a:prstGeom>
        <a:solidFill>
          <a:srgbClr val="97BF0D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latin typeface="Calibri" charset="0"/>
              <a:ea typeface="Calibri" charset="0"/>
              <a:cs typeface="Calibri" charset="0"/>
            </a:rPr>
            <a:t>SAISONNALITE</a:t>
          </a:r>
          <a:endParaRPr lang="fr-FR" sz="1600" kern="1200" dirty="0">
            <a:latin typeface="Calibri" charset="0"/>
            <a:ea typeface="Calibri" charset="0"/>
            <a:cs typeface="Calibri" charset="0"/>
          </a:endParaRPr>
        </a:p>
      </dsp:txBody>
      <dsp:txXfrm>
        <a:off x="74636" y="1757232"/>
        <a:ext cx="1381153" cy="13796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82388-CE63-6444-98F1-BE19D293E7F2}">
      <dsp:nvSpPr>
        <dsp:cNvPr id="0" name=""/>
        <dsp:cNvSpPr/>
      </dsp:nvSpPr>
      <dsp:spPr>
        <a:xfrm>
          <a:off x="351" y="0"/>
          <a:ext cx="2479405" cy="882444"/>
        </a:xfrm>
        <a:prstGeom prst="chevron">
          <a:avLst/>
        </a:prstGeom>
        <a:solidFill>
          <a:srgbClr val="00ADE5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0" bIns="228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fr-FR" sz="3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charset="0"/>
              <a:ea typeface="Calibri" charset="0"/>
              <a:cs typeface="Calibri" charset="0"/>
            </a:rPr>
            <a:t>Merci</a:t>
          </a:r>
          <a:endParaRPr lang="fr-FR" sz="3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charset="0"/>
            <a:ea typeface="Calibri" charset="0"/>
            <a:cs typeface="Calibri" charset="0"/>
          </a:endParaRPr>
        </a:p>
      </dsp:txBody>
      <dsp:txXfrm>
        <a:off x="441573" y="0"/>
        <a:ext cx="1596961" cy="8824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C411C-2E9C-FD40-AED7-3412636E99F4}" type="datetimeFigureOut">
              <a:rPr lang="fr-FR" smtClean="0"/>
              <a:t>30/08/2017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DB145-8401-C942-BF67-2607372F4FC0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5815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96A99-97CD-8B4B-85E0-B037F9319C65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591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96A99-97CD-8B4B-85E0-B037F9319C65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84502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96A99-97CD-8B4B-85E0-B037F9319C65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31220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96A99-97CD-8B4B-85E0-B037F9319C65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49677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96A99-97CD-8B4B-85E0-B037F9319C65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72658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96A99-97CD-8B4B-85E0-B037F9319C65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34151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96A99-97CD-8B4B-85E0-B037F9319C65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3097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96A99-97CD-8B4B-85E0-B037F9319C65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642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96A99-97CD-8B4B-85E0-B037F9319C65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3908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96A99-97CD-8B4B-85E0-B037F9319C65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7189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defTabSz="914400"/>
            <a:fld id="{AA123449-1B21-3045-B2D7-835A18DDEBA7}" type="slidenum">
              <a:rPr lang="fr-FR">
                <a:latin typeface="Times New Roman" charset="0"/>
                <a:ea typeface="ヒラギノ角ゴ Pro W3" charset="0"/>
                <a:cs typeface="ヒラギノ角ゴ Pro W3" charset="0"/>
              </a:rPr>
              <a:pPr defTabSz="914400"/>
              <a:t>8</a:t>
            </a:fld>
            <a:endParaRPr lang="fr-FR" dirty="0">
              <a:latin typeface="Times New Roman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099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0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4101" name="Espace réservé du numéro de diapositive 3"/>
          <p:cNvSpPr txBox="1">
            <a:spLocks noGrp="1"/>
          </p:cNvSpPr>
          <p:nvPr/>
        </p:nvSpPr>
        <p:spPr bwMode="auto">
          <a:xfrm>
            <a:off x="3852016" y="9378824"/>
            <a:ext cx="2944086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609" tIns="45805" rIns="91609" bIns="45805" anchor="b"/>
          <a:lstStyle>
            <a:lvl1pPr defTabSz="949325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949325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949325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949325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949325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fld id="{5419C415-D172-6F46-B9DF-DB536337B051}" type="slidenum">
              <a:rPr lang="fr-FR" sz="1200">
                <a:latin typeface="Arial" charset="0"/>
                <a:ea typeface="ヒラギノ角ゴ Pro W3" charset="0"/>
                <a:cs typeface="ヒラギノ角ゴ Pro W3" charset="0"/>
              </a:rPr>
              <a:pPr algn="r" eaLnBrk="1" hangingPunct="1"/>
              <a:t>8</a:t>
            </a:fld>
            <a:endParaRPr lang="fr-FR" sz="1200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9913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fld id="{E393AEC1-D307-EC45-80A8-F478E0DE7A30}" type="slidenum">
              <a:rPr lang="fr-FR" sz="1100">
                <a:latin typeface="Times New Roman" charset="0"/>
                <a:ea typeface="ヒラギノ角ゴ Pro W3" charset="0"/>
                <a:cs typeface="ヒラギノ角ゴ Pro W3" charset="0"/>
              </a:rPr>
              <a:pPr/>
              <a:t>19</a:t>
            </a:fld>
            <a:endParaRPr lang="fr-FR" sz="1100" dirty="0">
              <a:latin typeface="Times New Roman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8195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dirty="0">
              <a:latin typeface="Calibri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8197" name="Espace réservé du numéro de diapositive 3"/>
          <p:cNvSpPr txBox="1">
            <a:spLocks noGrp="1"/>
          </p:cNvSpPr>
          <p:nvPr/>
        </p:nvSpPr>
        <p:spPr bwMode="auto">
          <a:xfrm>
            <a:off x="3852016" y="9378824"/>
            <a:ext cx="2944086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640" tIns="43820" rIns="87640" bIns="43820" anchor="b"/>
          <a:lstStyle>
            <a:lvl1pPr defTabSz="949325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949325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949325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949325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949325"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949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r" eaLnBrk="1" hangingPunct="1"/>
            <a:fld id="{64642572-3C07-534F-9385-9B77D1D14E86}" type="slidenum">
              <a:rPr lang="fr-FR" sz="1200">
                <a:latin typeface="Arial" charset="0"/>
                <a:ea typeface="ヒラギノ角ゴ Pro W3" charset="0"/>
                <a:cs typeface="ヒラギノ角ゴ Pro W3" charset="0"/>
              </a:rPr>
              <a:pPr algn="r" eaLnBrk="1" hangingPunct="1"/>
              <a:t>19</a:t>
            </a:fld>
            <a:endParaRPr lang="fr-FR" sz="1200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39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96A99-97CD-8B4B-85E0-B037F9319C65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8477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96A99-97CD-8B4B-85E0-B037F9319C65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3385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503B6-F4CD-DE49-AB30-479371E8558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692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FA3E-9BB8-A548-9D13-D0099DD0F544}" type="datetimeFigureOut">
              <a:rPr lang="fr-FR" smtClean="0"/>
              <a:t>30/08/2017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CF7E6-B299-2144-9A26-258B400FD1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0732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FA3E-9BB8-A548-9D13-D0099DD0F544}" type="datetimeFigureOut">
              <a:rPr lang="fr-FR" smtClean="0"/>
              <a:t>30/08/2017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CF7E6-B299-2144-9A26-258B400FD1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2015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FA3E-9BB8-A548-9D13-D0099DD0F544}" type="datetimeFigureOut">
              <a:rPr lang="fr-FR" smtClean="0"/>
              <a:t>30/08/2017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CF7E6-B299-2144-9A26-258B400FD1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53065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62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51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8807" y="6225721"/>
            <a:ext cx="554704" cy="365125"/>
          </a:xfrm>
          <a:prstGeom prst="rect">
            <a:avLst/>
          </a:prstGeom>
        </p:spPr>
        <p:txBody>
          <a:bodyPr anchor="ctr"/>
          <a:lstStyle>
            <a:lvl1pPr algn="r">
              <a:defRPr sz="975" b="0" i="0">
                <a:latin typeface="Roboto Light" charset="0"/>
                <a:ea typeface="Roboto Light" charset="0"/>
                <a:cs typeface="Roboto Light" charset="0"/>
              </a:defRPr>
            </a:lvl1pPr>
          </a:lstStyle>
          <a:p>
            <a:fld id="{936C95AE-7298-45E1-9514-94AFF5BED8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173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FA3E-9BB8-A548-9D13-D0099DD0F544}" type="datetimeFigureOut">
              <a:rPr lang="fr-FR" smtClean="0"/>
              <a:t>30/08/2017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CF7E6-B299-2144-9A26-258B400FD1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9451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FA3E-9BB8-A548-9D13-D0099DD0F544}" type="datetimeFigureOut">
              <a:rPr lang="fr-FR" smtClean="0"/>
              <a:t>30/08/2017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CF7E6-B299-2144-9A26-258B400FD1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5724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FA3E-9BB8-A548-9D13-D0099DD0F544}" type="datetimeFigureOut">
              <a:rPr lang="fr-FR" smtClean="0"/>
              <a:t>30/08/2017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CF7E6-B299-2144-9A26-258B400FD1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7750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FA3E-9BB8-A548-9D13-D0099DD0F544}" type="datetimeFigureOut">
              <a:rPr lang="fr-FR" smtClean="0"/>
              <a:t>30/08/2017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CF7E6-B299-2144-9A26-258B400FD1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5509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FA3E-9BB8-A548-9D13-D0099DD0F544}" type="datetimeFigureOut">
              <a:rPr lang="fr-FR" smtClean="0"/>
              <a:t>30/08/2017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CF7E6-B299-2144-9A26-258B400FD1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7172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FA3E-9BB8-A548-9D13-D0099DD0F544}" type="datetimeFigureOut">
              <a:rPr lang="fr-FR" smtClean="0"/>
              <a:t>30/08/2017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CF7E6-B299-2144-9A26-258B400FD1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347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FA3E-9BB8-A548-9D13-D0099DD0F544}" type="datetimeFigureOut">
              <a:rPr lang="fr-FR" smtClean="0"/>
              <a:t>30/08/2017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CF7E6-B299-2144-9A26-258B400FD1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3501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FA3E-9BB8-A548-9D13-D0099DD0F544}" type="datetimeFigureOut">
              <a:rPr lang="fr-FR" smtClean="0"/>
              <a:t>30/08/2017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ECF7E6-B299-2144-9A26-258B400FD1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4040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CFA3E-9BB8-A548-9D13-D0099DD0F544}" type="datetimeFigureOut">
              <a:rPr lang="fr-FR" smtClean="0"/>
              <a:t>30/08/2017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ECF7E6-B299-2144-9A26-258B400FD14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1491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15.emf"/><Relationship Id="rId9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Relationship Id="rId3" Type="http://schemas.openxmlformats.org/officeDocument/2006/relationships/comments" Target="../comments/commen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8.jpg"/><Relationship Id="rId5" Type="http://schemas.openxmlformats.org/officeDocument/2006/relationships/image" Target="../media/image22.png"/><Relationship Id="rId6" Type="http://schemas.openxmlformats.org/officeDocument/2006/relationships/diagramData" Target="../diagrams/data2.xml"/><Relationship Id="rId7" Type="http://schemas.openxmlformats.org/officeDocument/2006/relationships/diagramLayout" Target="../diagrams/layout2.xml"/><Relationship Id="rId8" Type="http://schemas.openxmlformats.org/officeDocument/2006/relationships/diagramQuickStyle" Target="../diagrams/quickStyle2.xml"/><Relationship Id="rId9" Type="http://schemas.openxmlformats.org/officeDocument/2006/relationships/diagramColors" Target="../diagrams/colors2.xml"/><Relationship Id="rId10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jpe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5" Type="http://schemas.openxmlformats.org/officeDocument/2006/relationships/image" Target="../media/image36.png"/><Relationship Id="rId6" Type="http://schemas.openxmlformats.org/officeDocument/2006/relationships/image" Target="../media/image37.jpeg"/><Relationship Id="rId7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27.png"/><Relationship Id="rId5" Type="http://schemas.openxmlformats.org/officeDocument/2006/relationships/image" Target="../media/image41.png"/><Relationship Id="rId6" Type="http://schemas.openxmlformats.org/officeDocument/2006/relationships/image" Target="../media/image42.jpeg"/><Relationship Id="rId7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jpeg"/><Relationship Id="rId7" Type="http://schemas.openxmlformats.org/officeDocument/2006/relationships/image" Target="../media/image48.pn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0" Type="http://schemas.openxmlformats.org/officeDocument/2006/relationships/image" Target="../media/image51.png"/><Relationship Id="rId11" Type="http://schemas.openxmlformats.org/officeDocument/2006/relationships/image" Target="../media/image5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hyperlink" Target="http://www.bovimarket.com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jpeg"/><Relationship Id="rId5" Type="http://schemas.openxmlformats.org/officeDocument/2006/relationships/hyperlink" Target="mailto:contact@acheteza.com" TargetMode="External"/><Relationship Id="rId6" Type="http://schemas.openxmlformats.org/officeDocument/2006/relationships/hyperlink" Target="http://www.acheteza.com/" TargetMode="External"/><Relationship Id="rId7" Type="http://schemas.openxmlformats.org/officeDocument/2006/relationships/image" Target="../media/image55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6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302" y="115746"/>
            <a:ext cx="3382672" cy="87967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184" y="1239133"/>
            <a:ext cx="10058400" cy="519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3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hevron 22"/>
          <p:cNvSpPr/>
          <p:nvPr/>
        </p:nvSpPr>
        <p:spPr>
          <a:xfrm>
            <a:off x="4486056" y="5218839"/>
            <a:ext cx="6181941" cy="786879"/>
          </a:xfrm>
          <a:prstGeom prst="chevron">
            <a:avLst/>
          </a:prstGeom>
          <a:solidFill>
            <a:srgbClr val="97BF0D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910D-0F66-FA47-8812-33B1F86E1E76}" type="slidenum">
              <a:rPr lang="fr-FR" smtClean="0"/>
              <a:pPr/>
              <a:t>10</a:t>
            </a:fld>
            <a:endParaRPr lang="fr-FR"/>
          </a:p>
        </p:txBody>
      </p:sp>
      <p:pic>
        <p:nvPicPr>
          <p:cNvPr id="3" name="Image 8" descr="griffe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6215064"/>
            <a:ext cx="1250950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à coins arrondis 6"/>
          <p:cNvSpPr/>
          <p:nvPr/>
        </p:nvSpPr>
        <p:spPr>
          <a:xfrm>
            <a:off x="1466297" y="500807"/>
            <a:ext cx="3019763" cy="5849580"/>
          </a:xfrm>
          <a:prstGeom prst="roundRect">
            <a:avLst/>
          </a:prstGeom>
          <a:solidFill>
            <a:srgbClr val="00ADE5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466297" y="3014504"/>
            <a:ext cx="2990911" cy="92596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0010" tIns="40005" rIns="80010" bIns="40005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600" b="1" dirty="0"/>
              <a:t>VISION ET COMMANDE POLITIQUE :</a:t>
            </a:r>
          </a:p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1600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9" name="Grouper 8"/>
          <p:cNvGrpSpPr/>
          <p:nvPr/>
        </p:nvGrpSpPr>
        <p:grpSpPr>
          <a:xfrm>
            <a:off x="4486058" y="1004315"/>
            <a:ext cx="6181941" cy="786879"/>
            <a:chOff x="0" y="579864"/>
            <a:chExt cx="3335438" cy="1220241"/>
          </a:xfrm>
          <a:solidFill>
            <a:srgbClr val="97BF0D"/>
          </a:solidFill>
        </p:grpSpPr>
        <p:sp>
          <p:nvSpPr>
            <p:cNvPr id="10" name="Chevron 9"/>
            <p:cNvSpPr/>
            <p:nvPr/>
          </p:nvSpPr>
          <p:spPr>
            <a:xfrm>
              <a:off x="0" y="579864"/>
              <a:ext cx="3335438" cy="1220241"/>
            </a:xfrm>
            <a:prstGeom prst="chevron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Chevron 4"/>
            <p:cNvSpPr/>
            <p:nvPr/>
          </p:nvSpPr>
          <p:spPr>
            <a:xfrm>
              <a:off x="610120" y="579864"/>
              <a:ext cx="2115197" cy="122024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8890" rIns="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dirty="0"/>
                <a:t>Sortir de l’isolement d’accès aux ressources numériques pour l’ensemble des acteurs de la vie socio-économique du territoire</a:t>
              </a:r>
            </a:p>
          </p:txBody>
        </p:sp>
      </p:grpSp>
      <p:grpSp>
        <p:nvGrpSpPr>
          <p:cNvPr id="12" name="Grouper 11"/>
          <p:cNvGrpSpPr/>
          <p:nvPr/>
        </p:nvGrpSpPr>
        <p:grpSpPr>
          <a:xfrm>
            <a:off x="4486062" y="3153586"/>
            <a:ext cx="6181939" cy="786879"/>
            <a:chOff x="0" y="579864"/>
            <a:chExt cx="3335438" cy="1220241"/>
          </a:xfrm>
          <a:solidFill>
            <a:srgbClr val="97BF0D"/>
          </a:solidFill>
        </p:grpSpPr>
        <p:sp>
          <p:nvSpPr>
            <p:cNvPr id="13" name="Chevron 12"/>
            <p:cNvSpPr/>
            <p:nvPr/>
          </p:nvSpPr>
          <p:spPr>
            <a:xfrm>
              <a:off x="0" y="579864"/>
              <a:ext cx="3335438" cy="1220241"/>
            </a:xfrm>
            <a:prstGeom prst="chevron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Chevron 4"/>
            <p:cNvSpPr/>
            <p:nvPr/>
          </p:nvSpPr>
          <p:spPr>
            <a:xfrm>
              <a:off x="610121" y="579864"/>
              <a:ext cx="2115197" cy="122024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8890" rIns="0" bIns="8890" numCol="1" spcCol="1270" anchor="ctr" anchorCtr="0">
              <a:noAutofit/>
            </a:bodyPr>
            <a:lstStyle/>
            <a:p>
              <a:endParaRPr lang="fr-FR" sz="1400" dirty="0"/>
            </a:p>
            <a:p>
              <a:pPr algn="ctr"/>
              <a:r>
                <a:rPr lang="fr-FR" sz="1400" b="1" dirty="0"/>
                <a:t>Générer des espaces de plus values et d’économies structurelles</a:t>
              </a:r>
            </a:p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15" name="Grouper 14"/>
          <p:cNvGrpSpPr/>
          <p:nvPr/>
        </p:nvGrpSpPr>
        <p:grpSpPr>
          <a:xfrm>
            <a:off x="4486060" y="2046243"/>
            <a:ext cx="6181940" cy="786879"/>
            <a:chOff x="0" y="579864"/>
            <a:chExt cx="3335438" cy="1220241"/>
          </a:xfrm>
          <a:solidFill>
            <a:srgbClr val="97BF0D"/>
          </a:solidFill>
        </p:grpSpPr>
        <p:sp>
          <p:nvSpPr>
            <p:cNvPr id="16" name="Chevron 15"/>
            <p:cNvSpPr/>
            <p:nvPr/>
          </p:nvSpPr>
          <p:spPr>
            <a:xfrm>
              <a:off x="0" y="579864"/>
              <a:ext cx="3335438" cy="1220241"/>
            </a:xfrm>
            <a:prstGeom prst="chevron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Chevron 4"/>
            <p:cNvSpPr/>
            <p:nvPr/>
          </p:nvSpPr>
          <p:spPr>
            <a:xfrm>
              <a:off x="610121" y="579864"/>
              <a:ext cx="2115197" cy="122024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8890" rIns="0" bIns="8890" numCol="1" spcCol="1270" anchor="ctr" anchorCtr="0">
              <a:noAutofit/>
            </a:bodyPr>
            <a:lstStyle/>
            <a:p>
              <a:pPr algn="ctr"/>
              <a:r>
                <a:rPr lang="fr-FR" sz="1400" b="1" dirty="0"/>
                <a:t>Assurer la disponibilité des compétences métier en proximité géographique et temporelle pour répondre aux commandes politiques et techniques </a:t>
              </a:r>
            </a:p>
          </p:txBody>
        </p:sp>
      </p:grpSp>
      <p:grpSp>
        <p:nvGrpSpPr>
          <p:cNvPr id="18" name="Grouper 17"/>
          <p:cNvGrpSpPr/>
          <p:nvPr/>
        </p:nvGrpSpPr>
        <p:grpSpPr>
          <a:xfrm>
            <a:off x="4486058" y="4187131"/>
            <a:ext cx="6181939" cy="786879"/>
            <a:chOff x="0" y="579864"/>
            <a:chExt cx="3335438" cy="1220241"/>
          </a:xfrm>
          <a:solidFill>
            <a:srgbClr val="97BF0D"/>
          </a:solidFill>
        </p:grpSpPr>
        <p:sp>
          <p:nvSpPr>
            <p:cNvPr id="19" name="Chevron 18"/>
            <p:cNvSpPr/>
            <p:nvPr/>
          </p:nvSpPr>
          <p:spPr>
            <a:xfrm>
              <a:off x="0" y="579864"/>
              <a:ext cx="3335438" cy="1220241"/>
            </a:xfrm>
            <a:prstGeom prst="chevron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Chevron 4"/>
            <p:cNvSpPr/>
            <p:nvPr/>
          </p:nvSpPr>
          <p:spPr>
            <a:xfrm>
              <a:off x="610121" y="579864"/>
              <a:ext cx="2115197" cy="122024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8890" rIns="0" bIns="8890" numCol="1" spcCol="1270" anchor="ctr" anchorCtr="0">
              <a:noAutofit/>
            </a:bodyPr>
            <a:lstStyle/>
            <a:p>
              <a:pPr algn="ctr"/>
              <a:r>
                <a:rPr lang="fr-FR" sz="1400" b="1" dirty="0"/>
                <a:t>Garantir la souveraineté des données et l’identité  communale dans les services produits</a:t>
              </a:r>
            </a:p>
          </p:txBody>
        </p:sp>
      </p:grpSp>
      <p:sp>
        <p:nvSpPr>
          <p:cNvPr id="21" name="Chevron 4"/>
          <p:cNvSpPr/>
          <p:nvPr/>
        </p:nvSpPr>
        <p:spPr>
          <a:xfrm>
            <a:off x="5491045" y="5218839"/>
            <a:ext cx="3920330" cy="786879"/>
          </a:xfrm>
          <a:prstGeom prst="rect">
            <a:avLst/>
          </a:prstGeom>
          <a:solidFill>
            <a:srgbClr val="97BF0D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780" tIns="8890" rIns="0" bIns="8890" numCol="1" spcCol="1270" anchor="ctr" anchorCtr="0">
            <a:noAutofit/>
          </a:bodyPr>
          <a:lstStyle/>
          <a:p>
            <a:pPr algn="ctr"/>
            <a:r>
              <a:rPr lang="fr-FR" sz="1400" b="1" dirty="0"/>
              <a:t>Répondre aux exigences  d’équité et de solidarité territoriale</a:t>
            </a:r>
          </a:p>
        </p:txBody>
      </p:sp>
    </p:spTree>
    <p:extLst>
      <p:ext uri="{BB962C8B-B14F-4D97-AF65-F5344CB8AC3E}">
        <p14:creationId xmlns:p14="http://schemas.microsoft.com/office/powerpoint/2010/main" val="65061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910D-0F66-FA47-8812-33B1F86E1E76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12" name="Image 8" descr="griffe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6215064"/>
            <a:ext cx="1250950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er 12"/>
          <p:cNvGrpSpPr/>
          <p:nvPr/>
        </p:nvGrpSpPr>
        <p:grpSpPr>
          <a:xfrm>
            <a:off x="7074547" y="498810"/>
            <a:ext cx="3335438" cy="773805"/>
            <a:chOff x="0" y="579864"/>
            <a:chExt cx="3335438" cy="1220241"/>
          </a:xfrm>
        </p:grpSpPr>
        <p:sp>
          <p:nvSpPr>
            <p:cNvPr id="14" name="Chevron 13"/>
            <p:cNvSpPr/>
            <p:nvPr/>
          </p:nvSpPr>
          <p:spPr>
            <a:xfrm>
              <a:off x="0" y="579864"/>
              <a:ext cx="3335438" cy="1220241"/>
            </a:xfrm>
            <a:prstGeom prst="chevron">
              <a:avLst/>
            </a:prstGeom>
            <a:solidFill>
              <a:srgbClr val="00ADE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Chevron 4"/>
            <p:cNvSpPr/>
            <p:nvPr/>
          </p:nvSpPr>
          <p:spPr>
            <a:xfrm>
              <a:off x="610121" y="579864"/>
              <a:ext cx="2115197" cy="12202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8890" rIns="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  <a:ea typeface="Calibri" charset="0"/>
                  <a:cs typeface="Calibri" charset="0"/>
                </a:rPr>
                <a:t>60 000 Administrés grand public</a:t>
              </a:r>
            </a:p>
          </p:txBody>
        </p:sp>
      </p:grpSp>
      <p:grpSp>
        <p:nvGrpSpPr>
          <p:cNvPr id="16" name="Grouper 15"/>
          <p:cNvGrpSpPr/>
          <p:nvPr/>
        </p:nvGrpSpPr>
        <p:grpSpPr>
          <a:xfrm>
            <a:off x="7074547" y="1485128"/>
            <a:ext cx="3335438" cy="754220"/>
            <a:chOff x="0" y="579864"/>
            <a:chExt cx="3335438" cy="1220241"/>
          </a:xfrm>
        </p:grpSpPr>
        <p:sp>
          <p:nvSpPr>
            <p:cNvPr id="17" name="Chevron 16"/>
            <p:cNvSpPr/>
            <p:nvPr/>
          </p:nvSpPr>
          <p:spPr>
            <a:xfrm>
              <a:off x="0" y="579864"/>
              <a:ext cx="3335438" cy="1220241"/>
            </a:xfrm>
            <a:prstGeom prst="chevron">
              <a:avLst/>
            </a:prstGeom>
            <a:solidFill>
              <a:srgbClr val="00ADE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Chevron 4"/>
            <p:cNvSpPr/>
            <p:nvPr/>
          </p:nvSpPr>
          <p:spPr>
            <a:xfrm>
              <a:off x="610121" y="579864"/>
              <a:ext cx="2115197" cy="12202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8890" rIns="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  <a:ea typeface="Calibri" charset="0"/>
                  <a:cs typeface="Calibri" charset="0"/>
                </a:rPr>
                <a:t>7 OOO Entreprises</a:t>
              </a:r>
            </a:p>
          </p:txBody>
        </p:sp>
      </p:grpSp>
      <p:grpSp>
        <p:nvGrpSpPr>
          <p:cNvPr id="19" name="Grouper 18"/>
          <p:cNvGrpSpPr/>
          <p:nvPr/>
        </p:nvGrpSpPr>
        <p:grpSpPr>
          <a:xfrm>
            <a:off x="7065218" y="3450361"/>
            <a:ext cx="3335438" cy="878227"/>
            <a:chOff x="0" y="579864"/>
            <a:chExt cx="3335438" cy="1220241"/>
          </a:xfrm>
          <a:solidFill>
            <a:srgbClr val="97BF0D"/>
          </a:solidFill>
        </p:grpSpPr>
        <p:sp>
          <p:nvSpPr>
            <p:cNvPr id="20" name="Chevron 19"/>
            <p:cNvSpPr/>
            <p:nvPr/>
          </p:nvSpPr>
          <p:spPr>
            <a:xfrm>
              <a:off x="0" y="579864"/>
              <a:ext cx="3335438" cy="1220241"/>
            </a:xfrm>
            <a:prstGeom prst="chevron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Chevron 4"/>
            <p:cNvSpPr/>
            <p:nvPr/>
          </p:nvSpPr>
          <p:spPr>
            <a:xfrm>
              <a:off x="610121" y="579864"/>
              <a:ext cx="2115197" cy="122024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8890" rIns="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  <a:ea typeface="Calibri" charset="0"/>
                  <a:cs typeface="Calibri" charset="0"/>
                </a:rPr>
                <a:t>5 000 élèves 200 enseignants</a:t>
              </a:r>
            </a:p>
          </p:txBody>
        </p:sp>
      </p:grpSp>
      <p:grpSp>
        <p:nvGrpSpPr>
          <p:cNvPr id="25" name="Grouper 24"/>
          <p:cNvGrpSpPr/>
          <p:nvPr/>
        </p:nvGrpSpPr>
        <p:grpSpPr>
          <a:xfrm>
            <a:off x="7065218" y="5429109"/>
            <a:ext cx="3335438" cy="745445"/>
            <a:chOff x="0" y="579864"/>
            <a:chExt cx="3335438" cy="1220241"/>
          </a:xfrm>
          <a:solidFill>
            <a:srgbClr val="97BF0D"/>
          </a:solidFill>
        </p:grpSpPr>
        <p:sp>
          <p:nvSpPr>
            <p:cNvPr id="26" name="Chevron 25"/>
            <p:cNvSpPr/>
            <p:nvPr/>
          </p:nvSpPr>
          <p:spPr>
            <a:xfrm>
              <a:off x="0" y="579864"/>
              <a:ext cx="3335438" cy="1220241"/>
            </a:xfrm>
            <a:prstGeom prst="chevron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Chevron 4"/>
            <p:cNvSpPr/>
            <p:nvPr/>
          </p:nvSpPr>
          <p:spPr>
            <a:xfrm>
              <a:off x="610121" y="579864"/>
              <a:ext cx="2115197" cy="122024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8890" rIns="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  <a:ea typeface="Calibri" charset="0"/>
                  <a:cs typeface="Calibri" charset="0"/>
                </a:rPr>
                <a:t>1300 agents</a:t>
              </a:r>
            </a:p>
          </p:txBody>
        </p:sp>
      </p:grpSp>
      <p:grpSp>
        <p:nvGrpSpPr>
          <p:cNvPr id="28" name="Grouper 27"/>
          <p:cNvGrpSpPr/>
          <p:nvPr/>
        </p:nvGrpSpPr>
        <p:grpSpPr>
          <a:xfrm>
            <a:off x="7065218" y="4489409"/>
            <a:ext cx="3335438" cy="786879"/>
            <a:chOff x="0" y="579864"/>
            <a:chExt cx="3335438" cy="1220241"/>
          </a:xfrm>
          <a:solidFill>
            <a:srgbClr val="97BF0D"/>
          </a:solidFill>
        </p:grpSpPr>
        <p:sp>
          <p:nvSpPr>
            <p:cNvPr id="29" name="Chevron 28"/>
            <p:cNvSpPr/>
            <p:nvPr/>
          </p:nvSpPr>
          <p:spPr>
            <a:xfrm>
              <a:off x="0" y="579864"/>
              <a:ext cx="3335438" cy="1220241"/>
            </a:xfrm>
            <a:prstGeom prst="chevron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Chevron 4"/>
            <p:cNvSpPr/>
            <p:nvPr/>
          </p:nvSpPr>
          <p:spPr>
            <a:xfrm>
              <a:off x="610121" y="579864"/>
              <a:ext cx="2115197" cy="122024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8890" rIns="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  <a:ea typeface="Calibri" charset="0"/>
                  <a:cs typeface="Calibri" charset="0"/>
                </a:rPr>
                <a:t>550 Elus</a:t>
              </a:r>
            </a:p>
          </p:txBody>
        </p:sp>
      </p:grpSp>
      <p:pic>
        <p:nvPicPr>
          <p:cNvPr id="31" name="Imag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749" y="885713"/>
            <a:ext cx="4916119" cy="4916119"/>
          </a:xfrm>
          <a:prstGeom prst="rect">
            <a:avLst/>
          </a:prstGeom>
        </p:spPr>
      </p:pic>
      <p:grpSp>
        <p:nvGrpSpPr>
          <p:cNvPr id="32" name="Grouper 31"/>
          <p:cNvGrpSpPr/>
          <p:nvPr/>
        </p:nvGrpSpPr>
        <p:grpSpPr>
          <a:xfrm>
            <a:off x="7074547" y="2468298"/>
            <a:ext cx="3335438" cy="812177"/>
            <a:chOff x="0" y="579864"/>
            <a:chExt cx="3335438" cy="1220241"/>
          </a:xfrm>
        </p:grpSpPr>
        <p:sp>
          <p:nvSpPr>
            <p:cNvPr id="33" name="Chevron 32"/>
            <p:cNvSpPr/>
            <p:nvPr/>
          </p:nvSpPr>
          <p:spPr>
            <a:xfrm>
              <a:off x="0" y="579864"/>
              <a:ext cx="3335438" cy="1220241"/>
            </a:xfrm>
            <a:prstGeom prst="chevron">
              <a:avLst/>
            </a:prstGeom>
            <a:solidFill>
              <a:srgbClr val="00ADE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Chevron 4"/>
            <p:cNvSpPr/>
            <p:nvPr/>
          </p:nvSpPr>
          <p:spPr>
            <a:xfrm>
              <a:off x="610121" y="579864"/>
              <a:ext cx="2115197" cy="122024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8890" rIns="0" bIns="8890" numCol="1" spcCol="1270" anchor="ctr" anchorCtr="0">
              <a:noAutofit/>
            </a:bodyPr>
            <a:lstStyle/>
            <a:p>
              <a:pPr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charset="0"/>
                  <a:ea typeface="Calibri" charset="0"/>
                  <a:cs typeface="Calibri" charset="0"/>
                </a:rPr>
                <a:t>300 000 touristes</a:t>
              </a:r>
            </a:p>
          </p:txBody>
        </p:sp>
      </p:grpSp>
      <p:sp>
        <p:nvSpPr>
          <p:cNvPr id="37" name="Chevron 4"/>
          <p:cNvSpPr/>
          <p:nvPr/>
        </p:nvSpPr>
        <p:spPr>
          <a:xfrm>
            <a:off x="1809797" y="1825088"/>
            <a:ext cx="1854699" cy="84816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780" tIns="8890" rIns="0" bIns="889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MACS THD</a:t>
            </a: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SYDEC 40</a:t>
            </a: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AQUITAINE THD</a:t>
            </a:r>
          </a:p>
        </p:txBody>
      </p:sp>
      <p:sp>
        <p:nvSpPr>
          <p:cNvPr id="38" name="Chevron 4"/>
          <p:cNvSpPr/>
          <p:nvPr/>
        </p:nvSpPr>
        <p:spPr>
          <a:xfrm>
            <a:off x="5027230" y="2515203"/>
            <a:ext cx="1854699" cy="84816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780" tIns="8890" rIns="0" bIns="889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DSI MACS</a:t>
            </a:r>
          </a:p>
        </p:txBody>
      </p:sp>
      <p:sp>
        <p:nvSpPr>
          <p:cNvPr id="39" name="Chevron 4"/>
          <p:cNvSpPr/>
          <p:nvPr/>
        </p:nvSpPr>
        <p:spPr>
          <a:xfrm>
            <a:off x="3172531" y="4489408"/>
            <a:ext cx="1854699" cy="84816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780" tIns="8890" rIns="0" bIns="889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DIGITAL MAX</a:t>
            </a:r>
          </a:p>
        </p:txBody>
      </p:sp>
      <p:sp>
        <p:nvSpPr>
          <p:cNvPr id="40" name="Chevron 4"/>
          <p:cNvSpPr/>
          <p:nvPr/>
        </p:nvSpPr>
        <p:spPr>
          <a:xfrm>
            <a:off x="3306203" y="2920400"/>
            <a:ext cx="1854699" cy="84816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7780" tIns="8890" rIns="0" bIns="8890" numCol="1" spcCol="1270" anchor="ctr" anchorCtr="0">
            <a:noAutofit/>
          </a:bodyPr>
          <a:lstStyle/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fr-F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POLITIQUES </a:t>
            </a: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PUBLIQUES</a:t>
            </a:r>
          </a:p>
          <a:p>
            <a:pPr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charset="0"/>
                <a:ea typeface="Calibri" charset="0"/>
                <a:cs typeface="Calibri" charset="0"/>
              </a:rPr>
              <a:t>NUMERIQUES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45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910D-0F66-FA47-8812-33B1F86E1E76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830" y="20346"/>
            <a:ext cx="4854979" cy="6858000"/>
          </a:xfrm>
          <a:prstGeom prst="rect">
            <a:avLst/>
          </a:prstGeom>
        </p:spPr>
      </p:pic>
      <p:pic>
        <p:nvPicPr>
          <p:cNvPr id="5" name="Image 4" descr="LOGO_DM_final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03" y="235079"/>
            <a:ext cx="2159000" cy="719667"/>
          </a:xfrm>
          <a:prstGeom prst="rect">
            <a:avLst/>
          </a:prstGeom>
        </p:spPr>
      </p:pic>
      <p:sp>
        <p:nvSpPr>
          <p:cNvPr id="8" name="Flèche vers la droite 7"/>
          <p:cNvSpPr/>
          <p:nvPr/>
        </p:nvSpPr>
        <p:spPr>
          <a:xfrm>
            <a:off x="3102235" y="1614232"/>
            <a:ext cx="2201603" cy="1212539"/>
          </a:xfrm>
          <a:prstGeom prst="rightArrow">
            <a:avLst>
              <a:gd name="adj1" fmla="val 75000"/>
              <a:gd name="adj2" fmla="val 50000"/>
            </a:avLst>
          </a:prstGeom>
          <a:solidFill>
            <a:srgbClr val="97BF0D">
              <a:alpha val="90000"/>
            </a:srgbClr>
          </a:solidFill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Grouper 8"/>
          <p:cNvGrpSpPr/>
          <p:nvPr/>
        </p:nvGrpSpPr>
        <p:grpSpPr>
          <a:xfrm>
            <a:off x="1522051" y="1614232"/>
            <a:ext cx="2861452" cy="1212539"/>
            <a:chOff x="653" y="392"/>
            <a:chExt cx="1578234" cy="1528919"/>
          </a:xfrm>
          <a:solidFill>
            <a:srgbClr val="97BF0D"/>
          </a:solidFill>
        </p:grpSpPr>
        <p:sp>
          <p:nvSpPr>
            <p:cNvPr id="10" name="Rectangle à coins arrondis 9"/>
            <p:cNvSpPr/>
            <p:nvPr/>
          </p:nvSpPr>
          <p:spPr>
            <a:xfrm>
              <a:off x="653" y="392"/>
              <a:ext cx="1578234" cy="1528919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653" y="149664"/>
              <a:ext cx="1428962" cy="137964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dirty="0">
                  <a:latin typeface="Calibri" charset="0"/>
                  <a:ea typeface="Calibri" charset="0"/>
                  <a:cs typeface="Calibri" charset="0"/>
                </a:rPr>
                <a:t>Construire, exploiter, commercialiser, maintenir un réseau de communication électronique</a:t>
              </a:r>
            </a:p>
          </p:txBody>
        </p:sp>
      </p:grpSp>
      <p:sp>
        <p:nvSpPr>
          <p:cNvPr id="12" name="Flèche vers la droite 11"/>
          <p:cNvSpPr/>
          <p:nvPr/>
        </p:nvSpPr>
        <p:spPr>
          <a:xfrm>
            <a:off x="3102234" y="3124776"/>
            <a:ext cx="2201604" cy="1287072"/>
          </a:xfrm>
          <a:prstGeom prst="rightArrow">
            <a:avLst>
              <a:gd name="adj1" fmla="val 75000"/>
              <a:gd name="adj2" fmla="val 50000"/>
            </a:avLst>
          </a:prstGeom>
          <a:solidFill>
            <a:srgbClr val="00ADE5">
              <a:alpha val="90000"/>
            </a:srgbClr>
          </a:solidFill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" name="Grouper 12"/>
          <p:cNvGrpSpPr/>
          <p:nvPr/>
        </p:nvGrpSpPr>
        <p:grpSpPr>
          <a:xfrm>
            <a:off x="1524001" y="3124776"/>
            <a:ext cx="2859503" cy="1287072"/>
            <a:chOff x="653" y="392"/>
            <a:chExt cx="1578234" cy="1528919"/>
          </a:xfrm>
        </p:grpSpPr>
        <p:sp>
          <p:nvSpPr>
            <p:cNvPr id="14" name="Rectangle à coins arrondis 13"/>
            <p:cNvSpPr/>
            <p:nvPr/>
          </p:nvSpPr>
          <p:spPr>
            <a:xfrm>
              <a:off x="653" y="392"/>
              <a:ext cx="1578234" cy="1528919"/>
            </a:xfrm>
            <a:prstGeom prst="roundRect">
              <a:avLst/>
            </a:prstGeom>
            <a:solidFill>
              <a:srgbClr val="00ADE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653" y="149664"/>
              <a:ext cx="1428962" cy="13796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dirty="0">
                  <a:latin typeface="Calibri" charset="0"/>
                  <a:ea typeface="Calibri" charset="0"/>
                  <a:cs typeface="Calibri" charset="0"/>
                </a:rPr>
                <a:t>Fournir des services de communications électroniques pour ses actionnaires</a:t>
              </a:r>
            </a:p>
          </p:txBody>
        </p:sp>
      </p:grpSp>
      <p:sp>
        <p:nvSpPr>
          <p:cNvPr id="16" name="Flèche vers la droite 15"/>
          <p:cNvSpPr/>
          <p:nvPr/>
        </p:nvSpPr>
        <p:spPr>
          <a:xfrm>
            <a:off x="3102234" y="4698996"/>
            <a:ext cx="2201604" cy="1250314"/>
          </a:xfrm>
          <a:prstGeom prst="rightArrow">
            <a:avLst>
              <a:gd name="adj1" fmla="val 75000"/>
              <a:gd name="adj2" fmla="val 50000"/>
            </a:avLst>
          </a:prstGeom>
          <a:solidFill>
            <a:srgbClr val="00ADE5">
              <a:alpha val="90000"/>
            </a:srgbClr>
          </a:solidFill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7" name="Grouper 16"/>
          <p:cNvGrpSpPr/>
          <p:nvPr/>
        </p:nvGrpSpPr>
        <p:grpSpPr>
          <a:xfrm>
            <a:off x="1524001" y="4698996"/>
            <a:ext cx="2859502" cy="1250314"/>
            <a:chOff x="653" y="392"/>
            <a:chExt cx="1578234" cy="1528919"/>
          </a:xfrm>
        </p:grpSpPr>
        <p:sp>
          <p:nvSpPr>
            <p:cNvPr id="18" name="Rectangle à coins arrondis 17"/>
            <p:cNvSpPr/>
            <p:nvPr/>
          </p:nvSpPr>
          <p:spPr>
            <a:xfrm>
              <a:off x="653" y="392"/>
              <a:ext cx="1578234" cy="1528919"/>
            </a:xfrm>
            <a:prstGeom prst="roundRect">
              <a:avLst/>
            </a:prstGeom>
            <a:solidFill>
              <a:srgbClr val="00ADE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653" y="149664"/>
              <a:ext cx="1428962" cy="13796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dirty="0">
                  <a:latin typeface="Calibri" charset="0"/>
                  <a:ea typeface="Calibri" charset="0"/>
                  <a:cs typeface="Calibri" charset="0"/>
                </a:rPr>
                <a:t>Fournir des services de communications électroniques pour les activités évènementielles et saisonnières</a:t>
              </a:r>
            </a:p>
          </p:txBody>
        </p:sp>
      </p:grpSp>
      <p:pic>
        <p:nvPicPr>
          <p:cNvPr id="20" name="Image 8" descr="griffes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6215064"/>
            <a:ext cx="1250950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29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381519" y="2739177"/>
            <a:ext cx="1428962" cy="137964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0010" tIns="40005" rIns="80010" bIns="40005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2100" dirty="0">
                <a:latin typeface="Calibri" charset="0"/>
                <a:ea typeface="Calibri" charset="0"/>
                <a:cs typeface="Calibri" charset="0"/>
              </a:rPr>
              <a:t>Économies d’énergie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126" y="829365"/>
            <a:ext cx="3098442" cy="3098442"/>
          </a:xfrm>
          <a:prstGeom prst="rect">
            <a:avLst/>
          </a:prstGeom>
        </p:spPr>
      </p:pic>
      <p:grpSp>
        <p:nvGrpSpPr>
          <p:cNvPr id="12" name="Grouper 11"/>
          <p:cNvGrpSpPr/>
          <p:nvPr/>
        </p:nvGrpSpPr>
        <p:grpSpPr>
          <a:xfrm>
            <a:off x="9259568" y="4936534"/>
            <a:ext cx="1272074" cy="1088439"/>
            <a:chOff x="653" y="392"/>
            <a:chExt cx="1578234" cy="1528919"/>
          </a:xfrm>
        </p:grpSpPr>
        <p:sp>
          <p:nvSpPr>
            <p:cNvPr id="13" name="Rectangle à coins arrondis 12"/>
            <p:cNvSpPr/>
            <p:nvPr/>
          </p:nvSpPr>
          <p:spPr>
            <a:xfrm>
              <a:off x="653" y="392"/>
              <a:ext cx="1578234" cy="1528919"/>
            </a:xfrm>
            <a:prstGeom prst="roundRect">
              <a:avLst/>
            </a:prstGeom>
            <a:solidFill>
              <a:srgbClr val="00ADE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angle 13"/>
            <p:cNvSpPr/>
            <p:nvPr/>
          </p:nvSpPr>
          <p:spPr>
            <a:xfrm>
              <a:off x="75289" y="75028"/>
              <a:ext cx="1428962" cy="13796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40005" rIns="80010" bIns="40005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dirty="0">
                  <a:latin typeface="Calibri" charset="0"/>
                  <a:ea typeface="Calibri" charset="0"/>
                  <a:cs typeface="Calibri" charset="0"/>
                </a:rPr>
                <a:t>Données</a:t>
              </a:r>
            </a:p>
          </p:txBody>
        </p:sp>
      </p:grpSp>
      <p:grpSp>
        <p:nvGrpSpPr>
          <p:cNvPr id="15" name="Grouper 14"/>
          <p:cNvGrpSpPr/>
          <p:nvPr/>
        </p:nvGrpSpPr>
        <p:grpSpPr>
          <a:xfrm>
            <a:off x="1636584" y="4883401"/>
            <a:ext cx="1272074" cy="1088439"/>
            <a:chOff x="653" y="392"/>
            <a:chExt cx="1578234" cy="1528919"/>
          </a:xfrm>
        </p:grpSpPr>
        <p:sp>
          <p:nvSpPr>
            <p:cNvPr id="16" name="Rectangle à coins arrondis 15"/>
            <p:cNvSpPr/>
            <p:nvPr/>
          </p:nvSpPr>
          <p:spPr>
            <a:xfrm>
              <a:off x="653" y="392"/>
              <a:ext cx="1578234" cy="1528919"/>
            </a:xfrm>
            <a:prstGeom prst="roundRect">
              <a:avLst/>
            </a:prstGeom>
            <a:solidFill>
              <a:srgbClr val="00ADE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angle 16"/>
            <p:cNvSpPr/>
            <p:nvPr/>
          </p:nvSpPr>
          <p:spPr>
            <a:xfrm>
              <a:off x="75289" y="75028"/>
              <a:ext cx="1428962" cy="13796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40005" rIns="80010" bIns="40005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dirty="0">
                  <a:latin typeface="Calibri" charset="0"/>
                  <a:ea typeface="Calibri" charset="0"/>
                  <a:cs typeface="Calibri" charset="0"/>
                </a:rPr>
                <a:t>Points d’accès</a:t>
              </a:r>
            </a:p>
          </p:txBody>
        </p:sp>
      </p:grpSp>
      <p:grpSp>
        <p:nvGrpSpPr>
          <p:cNvPr id="18" name="Grouper 17"/>
          <p:cNvGrpSpPr/>
          <p:nvPr/>
        </p:nvGrpSpPr>
        <p:grpSpPr>
          <a:xfrm>
            <a:off x="2973552" y="4883401"/>
            <a:ext cx="1272074" cy="1088439"/>
            <a:chOff x="653" y="392"/>
            <a:chExt cx="1578234" cy="1528919"/>
          </a:xfrm>
        </p:grpSpPr>
        <p:sp>
          <p:nvSpPr>
            <p:cNvPr id="19" name="Rectangle à coins arrondis 18"/>
            <p:cNvSpPr/>
            <p:nvPr/>
          </p:nvSpPr>
          <p:spPr>
            <a:xfrm>
              <a:off x="653" y="392"/>
              <a:ext cx="1578234" cy="1528919"/>
            </a:xfrm>
            <a:prstGeom prst="roundRect">
              <a:avLst/>
            </a:prstGeom>
            <a:solidFill>
              <a:srgbClr val="00ADE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75289" y="75028"/>
              <a:ext cx="1428962" cy="13796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40005" rIns="80010" bIns="40005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dirty="0">
                  <a:latin typeface="Calibri" charset="0"/>
                  <a:ea typeface="Calibri" charset="0"/>
                  <a:cs typeface="Calibri" charset="0"/>
                </a:rPr>
                <a:t>Collecte</a:t>
              </a:r>
            </a:p>
          </p:txBody>
        </p:sp>
      </p:grpSp>
      <p:grpSp>
        <p:nvGrpSpPr>
          <p:cNvPr id="21" name="Grouper 20"/>
          <p:cNvGrpSpPr/>
          <p:nvPr/>
        </p:nvGrpSpPr>
        <p:grpSpPr>
          <a:xfrm>
            <a:off x="9259568" y="2009255"/>
            <a:ext cx="1272074" cy="1088439"/>
            <a:chOff x="653" y="392"/>
            <a:chExt cx="1578234" cy="1528919"/>
          </a:xfrm>
        </p:grpSpPr>
        <p:sp>
          <p:nvSpPr>
            <p:cNvPr id="22" name="Rectangle à coins arrondis 21"/>
            <p:cNvSpPr/>
            <p:nvPr/>
          </p:nvSpPr>
          <p:spPr>
            <a:xfrm>
              <a:off x="653" y="392"/>
              <a:ext cx="1578234" cy="1528919"/>
            </a:xfrm>
            <a:prstGeom prst="roundRect">
              <a:avLst/>
            </a:prstGeom>
            <a:solidFill>
              <a:srgbClr val="00ADE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Rectangle 22"/>
            <p:cNvSpPr/>
            <p:nvPr/>
          </p:nvSpPr>
          <p:spPr>
            <a:xfrm>
              <a:off x="75289" y="75028"/>
              <a:ext cx="1428962" cy="13796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40005" rIns="80010" bIns="40005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dirty="0">
                  <a:latin typeface="Calibri" charset="0"/>
                  <a:ea typeface="Calibri" charset="0"/>
                  <a:cs typeface="Calibri" charset="0"/>
                </a:rPr>
                <a:t>R&amp;D</a:t>
              </a:r>
            </a:p>
          </p:txBody>
        </p:sp>
      </p:grpSp>
      <p:grpSp>
        <p:nvGrpSpPr>
          <p:cNvPr id="24" name="Grouper 23"/>
          <p:cNvGrpSpPr/>
          <p:nvPr/>
        </p:nvGrpSpPr>
        <p:grpSpPr>
          <a:xfrm>
            <a:off x="5653126" y="4922140"/>
            <a:ext cx="1272074" cy="1088439"/>
            <a:chOff x="653" y="392"/>
            <a:chExt cx="1578234" cy="1528919"/>
          </a:xfrm>
        </p:grpSpPr>
        <p:sp>
          <p:nvSpPr>
            <p:cNvPr id="25" name="Rectangle à coins arrondis 24"/>
            <p:cNvSpPr/>
            <p:nvPr/>
          </p:nvSpPr>
          <p:spPr>
            <a:xfrm>
              <a:off x="653" y="392"/>
              <a:ext cx="1578234" cy="1528919"/>
            </a:xfrm>
            <a:prstGeom prst="roundRect">
              <a:avLst/>
            </a:prstGeom>
            <a:solidFill>
              <a:srgbClr val="00ADE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75289" y="75028"/>
              <a:ext cx="1428962" cy="13796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40005" rIns="80010" bIns="40005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dirty="0">
                  <a:latin typeface="Calibri" charset="0"/>
                  <a:ea typeface="Calibri" charset="0"/>
                  <a:cs typeface="Calibri" charset="0"/>
                </a:rPr>
                <a:t>Objets</a:t>
              </a:r>
            </a:p>
          </p:txBody>
        </p:sp>
      </p:grpSp>
      <p:grpSp>
        <p:nvGrpSpPr>
          <p:cNvPr id="27" name="Grouper 26"/>
          <p:cNvGrpSpPr/>
          <p:nvPr/>
        </p:nvGrpSpPr>
        <p:grpSpPr>
          <a:xfrm>
            <a:off x="4316470" y="4922140"/>
            <a:ext cx="1272074" cy="1088439"/>
            <a:chOff x="653" y="392"/>
            <a:chExt cx="1578234" cy="1528919"/>
          </a:xfrm>
        </p:grpSpPr>
        <p:sp>
          <p:nvSpPr>
            <p:cNvPr id="28" name="Rectangle à coins arrondis 27"/>
            <p:cNvSpPr/>
            <p:nvPr/>
          </p:nvSpPr>
          <p:spPr>
            <a:xfrm>
              <a:off x="653" y="392"/>
              <a:ext cx="1578234" cy="1528919"/>
            </a:xfrm>
            <a:prstGeom prst="roundRect">
              <a:avLst/>
            </a:prstGeom>
            <a:solidFill>
              <a:srgbClr val="00ADE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75289" y="75028"/>
              <a:ext cx="1428962" cy="13796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40005" rIns="80010" bIns="40005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dirty="0">
                  <a:latin typeface="Calibri" charset="0"/>
                  <a:ea typeface="Calibri" charset="0"/>
                  <a:cs typeface="Calibri" charset="0"/>
                </a:rPr>
                <a:t>Transport</a:t>
              </a:r>
            </a:p>
          </p:txBody>
        </p:sp>
      </p:grpSp>
      <p:grpSp>
        <p:nvGrpSpPr>
          <p:cNvPr id="32" name="Grouper 31"/>
          <p:cNvGrpSpPr/>
          <p:nvPr/>
        </p:nvGrpSpPr>
        <p:grpSpPr>
          <a:xfrm>
            <a:off x="7023816" y="4936534"/>
            <a:ext cx="1272074" cy="1088439"/>
            <a:chOff x="-73984" y="75027"/>
            <a:chExt cx="1578234" cy="1528919"/>
          </a:xfrm>
        </p:grpSpPr>
        <p:sp>
          <p:nvSpPr>
            <p:cNvPr id="33" name="Rectangle à coins arrondis 32"/>
            <p:cNvSpPr/>
            <p:nvPr/>
          </p:nvSpPr>
          <p:spPr>
            <a:xfrm>
              <a:off x="-73984" y="75027"/>
              <a:ext cx="1578234" cy="1528919"/>
            </a:xfrm>
            <a:prstGeom prst="roundRect">
              <a:avLst/>
            </a:prstGeom>
            <a:solidFill>
              <a:srgbClr val="00ADE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Rectangle 33"/>
            <p:cNvSpPr/>
            <p:nvPr/>
          </p:nvSpPr>
          <p:spPr>
            <a:xfrm>
              <a:off x="75288" y="173869"/>
              <a:ext cx="1428962" cy="13796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40005" rIns="80010" bIns="40005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dirty="0">
                  <a:latin typeface="Calibri" charset="0"/>
                  <a:ea typeface="Calibri" charset="0"/>
                  <a:cs typeface="Calibri" charset="0"/>
                </a:rPr>
                <a:t>Data center</a:t>
              </a:r>
            </a:p>
          </p:txBody>
        </p:sp>
      </p:grpSp>
      <p:graphicFrame>
        <p:nvGraphicFramePr>
          <p:cNvPr id="35" name="Diagramme 34"/>
          <p:cNvGraphicFramePr/>
          <p:nvPr>
            <p:extLst/>
          </p:nvPr>
        </p:nvGraphicFramePr>
        <p:xfrm>
          <a:off x="2087613" y="653307"/>
          <a:ext cx="3202871" cy="3211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36" name="Grouper 35"/>
          <p:cNvGrpSpPr/>
          <p:nvPr/>
        </p:nvGrpSpPr>
        <p:grpSpPr>
          <a:xfrm>
            <a:off x="9259568" y="3206227"/>
            <a:ext cx="1272074" cy="1088439"/>
            <a:chOff x="653" y="392"/>
            <a:chExt cx="1578234" cy="1528919"/>
          </a:xfrm>
        </p:grpSpPr>
        <p:sp>
          <p:nvSpPr>
            <p:cNvPr id="37" name="Rectangle à coins arrondis 36"/>
            <p:cNvSpPr/>
            <p:nvPr/>
          </p:nvSpPr>
          <p:spPr>
            <a:xfrm>
              <a:off x="653" y="392"/>
              <a:ext cx="1578234" cy="1528919"/>
            </a:xfrm>
            <a:prstGeom prst="roundRect">
              <a:avLst/>
            </a:prstGeom>
            <a:solidFill>
              <a:srgbClr val="00ADE5"/>
            </a:solidFill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8" name="Rectangle 37"/>
            <p:cNvSpPr/>
            <p:nvPr/>
          </p:nvSpPr>
          <p:spPr>
            <a:xfrm>
              <a:off x="75289" y="75028"/>
              <a:ext cx="1428962" cy="137964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40005" rIns="80010" bIns="40005" numCol="1" spcCol="1270" anchor="ctr" anchorCtr="0">
              <a:noAutofit/>
            </a:bodyPr>
            <a:lstStyle/>
            <a:p>
              <a:pPr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dirty="0">
                  <a:latin typeface="Calibri" charset="0"/>
                  <a:ea typeface="Calibri" charset="0"/>
                  <a:cs typeface="Calibri" charset="0"/>
                </a:rPr>
                <a:t>Formation</a:t>
              </a:r>
            </a:p>
          </p:txBody>
        </p:sp>
      </p:grpSp>
      <p:pic>
        <p:nvPicPr>
          <p:cNvPr id="39" name="Image 8" descr="griffes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6215064"/>
            <a:ext cx="1250950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Image 39" descr="LOGO_DM_final2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890" y="2074584"/>
            <a:ext cx="2159000" cy="71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22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910D-0F66-FA47-8812-33B1F86E1E76}" type="slidenum">
              <a:rPr lang="fr-FR" smtClean="0"/>
              <a:pPr/>
              <a:t>14</a:t>
            </a:fld>
            <a:endParaRPr lang="fr-FR"/>
          </a:p>
        </p:txBody>
      </p:sp>
      <p:pic>
        <p:nvPicPr>
          <p:cNvPr id="3" name="Image 8" descr="griffe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6215064"/>
            <a:ext cx="1250950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ulle rectangulaire 11"/>
          <p:cNvSpPr>
            <a:spLocks noChangeArrowheads="1"/>
          </p:cNvSpPr>
          <p:nvPr/>
        </p:nvSpPr>
        <p:spPr bwMode="auto">
          <a:xfrm>
            <a:off x="1766888" y="322703"/>
            <a:ext cx="7440613" cy="631909"/>
          </a:xfrm>
          <a:prstGeom prst="wedgeRectCallout">
            <a:avLst>
              <a:gd name="adj1" fmla="val -33458"/>
              <a:gd name="adj2" fmla="val 78375"/>
            </a:avLst>
          </a:prstGeom>
          <a:solidFill>
            <a:srgbClr val="00ADE5"/>
          </a:solidFill>
          <a:ln>
            <a:noFill/>
          </a:ln>
          <a:extLst/>
        </p:spPr>
        <p:txBody>
          <a:bodyPr wrap="none"/>
          <a:lstStyle/>
          <a:p>
            <a:endParaRPr lang="fr-FR" dirty="0"/>
          </a:p>
        </p:txBody>
      </p:sp>
      <p:sp>
        <p:nvSpPr>
          <p:cNvPr id="5" name="ZoneTexte 13"/>
          <p:cNvSpPr txBox="1">
            <a:spLocks noChangeArrowheads="1"/>
          </p:cNvSpPr>
          <p:nvPr/>
        </p:nvSpPr>
        <p:spPr bwMode="auto">
          <a:xfrm>
            <a:off x="2017523" y="445872"/>
            <a:ext cx="74406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lvl="0"/>
            <a:r>
              <a:rPr lang="fr-FR" sz="20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Construction du premier établissement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1524000" y="1988744"/>
            <a:ext cx="9144000" cy="646331"/>
          </a:xfrm>
          <a:prstGeom prst="rect">
            <a:avLst/>
          </a:prstGeom>
          <a:solidFill>
            <a:srgbClr val="97BF0D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Délégation de service public « </a:t>
            </a:r>
            <a:r>
              <a:rPr lang="fr-FR" dirty="0" err="1"/>
              <a:t>Backbone</a:t>
            </a:r>
            <a:r>
              <a:rPr lang="fr-FR" dirty="0"/>
              <a:t> » </a:t>
            </a:r>
          </a:p>
          <a:p>
            <a:r>
              <a:rPr lang="fr-FR" dirty="0"/>
              <a:t>Délégation de service public Wifi saisonnier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524000" y="3283105"/>
            <a:ext cx="9144000" cy="923330"/>
          </a:xfrm>
          <a:prstGeom prst="rect">
            <a:avLst/>
          </a:prstGeom>
          <a:solidFill>
            <a:srgbClr val="97BF0D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Financement :</a:t>
            </a:r>
          </a:p>
          <a:p>
            <a:r>
              <a:rPr lang="fr-FR" dirty="0"/>
              <a:t>2 500 000 euros subvention d ’équipement de l’actionnaire principal Macs</a:t>
            </a:r>
          </a:p>
          <a:p>
            <a:r>
              <a:rPr lang="fr-FR" dirty="0"/>
              <a:t>500 000 euros emprunt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508670" y="4605314"/>
            <a:ext cx="9144000" cy="646331"/>
          </a:xfrm>
          <a:prstGeom prst="rect">
            <a:avLst/>
          </a:prstGeom>
          <a:solidFill>
            <a:srgbClr val="97BF0D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85 % du financement immobilisés en acquisitions,  constructions, développements </a:t>
            </a:r>
          </a:p>
          <a:p>
            <a:r>
              <a:rPr lang="fr-FR" dirty="0"/>
              <a:t>3 EPT</a:t>
            </a:r>
          </a:p>
        </p:txBody>
      </p:sp>
    </p:spTree>
    <p:extLst>
      <p:ext uri="{BB962C8B-B14F-4D97-AF65-F5344CB8AC3E}">
        <p14:creationId xmlns:p14="http://schemas.microsoft.com/office/powerpoint/2010/main" val="9971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910D-0F66-FA47-8812-33B1F86E1E76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3" name="Bulle rectangulaire 11"/>
          <p:cNvSpPr>
            <a:spLocks noChangeArrowheads="1"/>
          </p:cNvSpPr>
          <p:nvPr/>
        </p:nvSpPr>
        <p:spPr bwMode="auto">
          <a:xfrm>
            <a:off x="1766888" y="322703"/>
            <a:ext cx="7440613" cy="631909"/>
          </a:xfrm>
          <a:prstGeom prst="wedgeRectCallout">
            <a:avLst>
              <a:gd name="adj1" fmla="val -33458"/>
              <a:gd name="adj2" fmla="val 78375"/>
            </a:avLst>
          </a:prstGeom>
          <a:solidFill>
            <a:srgbClr val="00ADE5"/>
          </a:solidFill>
          <a:ln>
            <a:noFill/>
          </a:ln>
          <a:extLst/>
        </p:spPr>
        <p:txBody>
          <a:bodyPr wrap="none"/>
          <a:lstStyle/>
          <a:p>
            <a:endParaRPr lang="fr-FR" dirty="0"/>
          </a:p>
        </p:txBody>
      </p:sp>
      <p:sp>
        <p:nvSpPr>
          <p:cNvPr id="5" name="ZoneTexte 13"/>
          <p:cNvSpPr txBox="1">
            <a:spLocks noChangeArrowheads="1"/>
          </p:cNvSpPr>
          <p:nvPr/>
        </p:nvSpPr>
        <p:spPr bwMode="auto">
          <a:xfrm>
            <a:off x="2017523" y="445872"/>
            <a:ext cx="74406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fr-FR" sz="20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Construction du premier établissement / instruction métier</a:t>
            </a:r>
          </a:p>
          <a:p>
            <a:pPr lvl="0"/>
            <a:endParaRPr lang="fr-FR" sz="20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8" name="Image 8" descr="griffe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6215064"/>
            <a:ext cx="1250950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1524000" y="1988743"/>
            <a:ext cx="9144000" cy="1754326"/>
          </a:xfrm>
          <a:prstGeom prst="rect">
            <a:avLst/>
          </a:prstGeom>
          <a:solidFill>
            <a:srgbClr val="97BF0D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Réseaux multi-technologies, symétrique « best effort » : </a:t>
            </a:r>
          </a:p>
          <a:p>
            <a:endParaRPr lang="fr-FR" dirty="0"/>
          </a:p>
          <a:p>
            <a:r>
              <a:rPr lang="fr-FR" dirty="0"/>
              <a:t>	fibre optique : 1 Giga Bits en desserte, 10 gigas bits en collecte Man, 1 giga bits transport</a:t>
            </a:r>
          </a:p>
          <a:p>
            <a:r>
              <a:rPr lang="fr-FR" dirty="0"/>
              <a:t>	faisceaux hertziens de 100 à 500 mégas (desserte et collecte Man)</a:t>
            </a:r>
          </a:p>
          <a:p>
            <a:r>
              <a:rPr lang="fr-FR" dirty="0"/>
              <a:t>	wifi 30 mégas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1524000" y="4542075"/>
            <a:ext cx="9144000" cy="369332"/>
          </a:xfrm>
          <a:prstGeom prst="rect">
            <a:avLst/>
          </a:prstGeom>
          <a:solidFill>
            <a:srgbClr val="97BF0D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Mutualisation et consolidation des contrats en exploitation accès et voix fixe (1200)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1524000" y="3671087"/>
            <a:ext cx="9144000" cy="646331"/>
          </a:xfrm>
          <a:prstGeom prst="rect">
            <a:avLst/>
          </a:prstGeom>
          <a:solidFill>
            <a:srgbClr val="97BF0D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Développement des outils métiers : SIG, administration systèmes / supervision réseau, gestion commerciale / comptable, financière et analytique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524000" y="5106819"/>
            <a:ext cx="9144000" cy="369332"/>
          </a:xfrm>
          <a:prstGeom prst="rect">
            <a:avLst/>
          </a:prstGeom>
          <a:solidFill>
            <a:srgbClr val="97BF0D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Ouvertures et basculements des services sur l’outil de production </a:t>
            </a:r>
          </a:p>
        </p:txBody>
      </p:sp>
    </p:spTree>
    <p:extLst>
      <p:ext uri="{BB962C8B-B14F-4D97-AF65-F5344CB8AC3E}">
        <p14:creationId xmlns:p14="http://schemas.microsoft.com/office/powerpoint/2010/main" val="70451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910D-0F66-FA47-8812-33B1F86E1E76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4" name="Bulle rectangulaire 11"/>
          <p:cNvSpPr>
            <a:spLocks noChangeArrowheads="1"/>
          </p:cNvSpPr>
          <p:nvPr/>
        </p:nvSpPr>
        <p:spPr bwMode="auto">
          <a:xfrm>
            <a:off x="1583532" y="129918"/>
            <a:ext cx="7440613" cy="631909"/>
          </a:xfrm>
          <a:prstGeom prst="wedgeRectCallout">
            <a:avLst>
              <a:gd name="adj1" fmla="val -33458"/>
              <a:gd name="adj2" fmla="val 78375"/>
            </a:avLst>
          </a:prstGeom>
          <a:solidFill>
            <a:srgbClr val="00ADE5"/>
          </a:solidFill>
          <a:ln>
            <a:noFill/>
          </a:ln>
          <a:extLst/>
        </p:spPr>
        <p:txBody>
          <a:bodyPr wrap="none"/>
          <a:lstStyle/>
          <a:p>
            <a:endParaRPr lang="fr-FR" dirty="0"/>
          </a:p>
        </p:txBody>
      </p:sp>
      <p:sp>
        <p:nvSpPr>
          <p:cNvPr id="5" name="ZoneTexte 13"/>
          <p:cNvSpPr txBox="1">
            <a:spLocks noChangeArrowheads="1"/>
          </p:cNvSpPr>
          <p:nvPr/>
        </p:nvSpPr>
        <p:spPr bwMode="auto">
          <a:xfrm>
            <a:off x="1598637" y="245817"/>
            <a:ext cx="74406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lvl="0"/>
            <a:r>
              <a:rPr lang="fr-FR" sz="20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Catalogues tarifaires  de premier établissement :</a:t>
            </a:r>
          </a:p>
        </p:txBody>
      </p:sp>
      <p:grpSp>
        <p:nvGrpSpPr>
          <p:cNvPr id="9" name="Grouper 8"/>
          <p:cNvGrpSpPr/>
          <p:nvPr/>
        </p:nvGrpSpPr>
        <p:grpSpPr>
          <a:xfrm>
            <a:off x="1569356" y="1191712"/>
            <a:ext cx="1412384" cy="1086532"/>
            <a:chOff x="653" y="392"/>
            <a:chExt cx="1578234" cy="1528919"/>
          </a:xfrm>
          <a:solidFill>
            <a:srgbClr val="97BF0D"/>
          </a:solidFill>
        </p:grpSpPr>
        <p:sp>
          <p:nvSpPr>
            <p:cNvPr id="10" name="Rectangle à coins arrondis 9"/>
            <p:cNvSpPr/>
            <p:nvPr/>
          </p:nvSpPr>
          <p:spPr>
            <a:xfrm>
              <a:off x="653" y="392"/>
              <a:ext cx="1578234" cy="1528919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75289" y="75028"/>
              <a:ext cx="1428962" cy="137964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dirty="0">
                  <a:latin typeface="Calibri" charset="0"/>
                  <a:ea typeface="Calibri" charset="0"/>
                  <a:cs typeface="Calibri" charset="0"/>
                </a:rPr>
                <a:t>GFU </a:t>
              </a:r>
            </a:p>
          </p:txBody>
        </p:sp>
      </p:grpSp>
      <p:grpSp>
        <p:nvGrpSpPr>
          <p:cNvPr id="13" name="Grouper 12"/>
          <p:cNvGrpSpPr/>
          <p:nvPr/>
        </p:nvGrpSpPr>
        <p:grpSpPr>
          <a:xfrm>
            <a:off x="1598636" y="3204011"/>
            <a:ext cx="1383104" cy="1056597"/>
            <a:chOff x="653" y="392"/>
            <a:chExt cx="1578234" cy="1528919"/>
          </a:xfrm>
          <a:solidFill>
            <a:srgbClr val="97BF0D"/>
          </a:solidFill>
        </p:grpSpPr>
        <p:sp>
          <p:nvSpPr>
            <p:cNvPr id="14" name="Rectangle à coins arrondis 13"/>
            <p:cNvSpPr/>
            <p:nvPr/>
          </p:nvSpPr>
          <p:spPr>
            <a:xfrm>
              <a:off x="653" y="392"/>
              <a:ext cx="1578234" cy="1528919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ectangle 14"/>
            <p:cNvSpPr/>
            <p:nvPr/>
          </p:nvSpPr>
          <p:spPr>
            <a:xfrm>
              <a:off x="75289" y="75028"/>
              <a:ext cx="1428962" cy="137964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dirty="0">
                  <a:latin typeface="Calibri" charset="0"/>
                  <a:ea typeface="Calibri" charset="0"/>
                  <a:cs typeface="Calibri" charset="0"/>
                </a:rPr>
                <a:t>GFU + 1</a:t>
              </a:r>
            </a:p>
          </p:txBody>
        </p:sp>
      </p:grpSp>
      <p:sp>
        <p:nvSpPr>
          <p:cNvPr id="16" name="Flèche vers la droite 15"/>
          <p:cNvSpPr/>
          <p:nvPr/>
        </p:nvSpPr>
        <p:spPr>
          <a:xfrm>
            <a:off x="2987382" y="1389120"/>
            <a:ext cx="976544" cy="818443"/>
          </a:xfrm>
          <a:prstGeom prst="rightArrow">
            <a:avLst>
              <a:gd name="adj1" fmla="val 75000"/>
              <a:gd name="adj2" fmla="val 50000"/>
            </a:avLst>
          </a:prstGeom>
          <a:solidFill>
            <a:srgbClr val="97BF0D">
              <a:alpha val="90000"/>
            </a:srgbClr>
          </a:solidFill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7" name="Grouper 16"/>
          <p:cNvGrpSpPr/>
          <p:nvPr/>
        </p:nvGrpSpPr>
        <p:grpSpPr>
          <a:xfrm>
            <a:off x="1583532" y="5436279"/>
            <a:ext cx="1398209" cy="1056597"/>
            <a:chOff x="653" y="392"/>
            <a:chExt cx="1578234" cy="1528919"/>
          </a:xfrm>
          <a:solidFill>
            <a:srgbClr val="97BF0D"/>
          </a:solidFill>
        </p:grpSpPr>
        <p:sp>
          <p:nvSpPr>
            <p:cNvPr id="18" name="Rectangle à coins arrondis 17"/>
            <p:cNvSpPr/>
            <p:nvPr/>
          </p:nvSpPr>
          <p:spPr>
            <a:xfrm>
              <a:off x="653" y="392"/>
              <a:ext cx="1578234" cy="1528919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5289" y="75028"/>
              <a:ext cx="1428962" cy="137964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dirty="0">
                  <a:latin typeface="Calibri" charset="0"/>
                  <a:ea typeface="Calibri" charset="0"/>
                  <a:cs typeface="Calibri" charset="0"/>
                </a:rPr>
                <a:t>Saisonnalité</a:t>
              </a:r>
            </a:p>
          </p:txBody>
        </p:sp>
      </p:grpSp>
      <p:pic>
        <p:nvPicPr>
          <p:cNvPr id="20" name="Imag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137" y="4892151"/>
            <a:ext cx="5988255" cy="1600725"/>
          </a:xfrm>
          <a:prstGeom prst="rect">
            <a:avLst/>
          </a:prstGeom>
        </p:spPr>
      </p:pic>
      <p:sp>
        <p:nvSpPr>
          <p:cNvPr id="21" name="Flèche vers la droite 20"/>
          <p:cNvSpPr/>
          <p:nvPr/>
        </p:nvSpPr>
        <p:spPr>
          <a:xfrm>
            <a:off x="2981740" y="5622854"/>
            <a:ext cx="976544" cy="818443"/>
          </a:xfrm>
          <a:prstGeom prst="rightArrow">
            <a:avLst>
              <a:gd name="adj1" fmla="val 75000"/>
              <a:gd name="adj2" fmla="val 50000"/>
            </a:avLst>
          </a:prstGeom>
          <a:solidFill>
            <a:srgbClr val="97BF0D">
              <a:alpha val="90000"/>
            </a:srgbClr>
          </a:solidFill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Flèche vers la droite 21"/>
          <p:cNvSpPr/>
          <p:nvPr/>
        </p:nvSpPr>
        <p:spPr>
          <a:xfrm>
            <a:off x="2987382" y="3280549"/>
            <a:ext cx="976544" cy="818443"/>
          </a:xfrm>
          <a:prstGeom prst="rightArrow">
            <a:avLst>
              <a:gd name="adj1" fmla="val 75000"/>
              <a:gd name="adj2" fmla="val 50000"/>
            </a:avLst>
          </a:prstGeom>
          <a:solidFill>
            <a:srgbClr val="97BF0D">
              <a:alpha val="90000"/>
            </a:srgbClr>
          </a:solidFill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3" name="Imag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2137" y="3019046"/>
            <a:ext cx="5988255" cy="1409001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2136" y="1260003"/>
            <a:ext cx="5988255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0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910D-0F66-FA47-8812-33B1F86E1E76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3" name="Image 8" descr="griffe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6215064"/>
            <a:ext cx="1250950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Bulle rectangulaire 11"/>
          <p:cNvSpPr>
            <a:spLocks noChangeArrowheads="1"/>
          </p:cNvSpPr>
          <p:nvPr/>
        </p:nvSpPr>
        <p:spPr bwMode="auto">
          <a:xfrm>
            <a:off x="1583532" y="645927"/>
            <a:ext cx="9084469" cy="631909"/>
          </a:xfrm>
          <a:prstGeom prst="wedgeRectCallout">
            <a:avLst>
              <a:gd name="adj1" fmla="val -33458"/>
              <a:gd name="adj2" fmla="val 78375"/>
            </a:avLst>
          </a:prstGeom>
          <a:solidFill>
            <a:srgbClr val="00ADE5"/>
          </a:solidFill>
          <a:ln>
            <a:noFill/>
          </a:ln>
          <a:extLst/>
        </p:spPr>
        <p:txBody>
          <a:bodyPr wrap="none"/>
          <a:lstStyle/>
          <a:p>
            <a:endParaRPr lang="fr-FR" dirty="0"/>
          </a:p>
        </p:txBody>
      </p:sp>
      <p:sp>
        <p:nvSpPr>
          <p:cNvPr id="5" name="ZoneTexte 13"/>
          <p:cNvSpPr txBox="1">
            <a:spLocks noChangeArrowheads="1"/>
          </p:cNvSpPr>
          <p:nvPr/>
        </p:nvSpPr>
        <p:spPr bwMode="auto">
          <a:xfrm>
            <a:off x="1598636" y="761826"/>
            <a:ext cx="906936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lvl="0"/>
            <a:r>
              <a:rPr lang="fr-FR" sz="20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Eléments clefs du premier établissement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3746986" y="3879187"/>
            <a:ext cx="69210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Retour sur investissement : 3 ans</a:t>
            </a:r>
          </a:p>
          <a:p>
            <a:r>
              <a:rPr lang="fr-FR" dirty="0"/>
              <a:t>Reconstitution des fonds propres : 6 ans</a:t>
            </a:r>
          </a:p>
          <a:p>
            <a:r>
              <a:rPr lang="fr-FR" dirty="0"/>
              <a:t>Seuil de rentabilité : 250 K€ </a:t>
            </a:r>
          </a:p>
          <a:p>
            <a:r>
              <a:rPr lang="fr-FR" dirty="0"/>
              <a:t>Marge de développement commercial : 1,2 M€ </a:t>
            </a:r>
          </a:p>
        </p:txBody>
      </p:sp>
      <p:grpSp>
        <p:nvGrpSpPr>
          <p:cNvPr id="7" name="Grouper 6"/>
          <p:cNvGrpSpPr/>
          <p:nvPr/>
        </p:nvGrpSpPr>
        <p:grpSpPr>
          <a:xfrm>
            <a:off x="1569356" y="2553164"/>
            <a:ext cx="1535506" cy="1086532"/>
            <a:chOff x="653" y="392"/>
            <a:chExt cx="1578234" cy="1528919"/>
          </a:xfrm>
          <a:solidFill>
            <a:srgbClr val="97BF0D"/>
          </a:solidFill>
        </p:grpSpPr>
        <p:sp>
          <p:nvSpPr>
            <p:cNvPr id="8" name="Rectangle à coins arrondis 7"/>
            <p:cNvSpPr/>
            <p:nvPr/>
          </p:nvSpPr>
          <p:spPr>
            <a:xfrm>
              <a:off x="653" y="392"/>
              <a:ext cx="1578234" cy="1528919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75289" y="75028"/>
              <a:ext cx="1428962" cy="137964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dirty="0">
                  <a:latin typeface="Calibri" charset="0"/>
                  <a:ea typeface="Calibri" charset="0"/>
                  <a:cs typeface="Calibri" charset="0"/>
                </a:rPr>
                <a:t>Techniques </a:t>
              </a:r>
            </a:p>
          </p:txBody>
        </p:sp>
      </p:grpSp>
      <p:sp>
        <p:nvSpPr>
          <p:cNvPr id="10" name="Flèche vers la droite 9"/>
          <p:cNvSpPr/>
          <p:nvPr/>
        </p:nvSpPr>
        <p:spPr>
          <a:xfrm>
            <a:off x="3104862" y="2687044"/>
            <a:ext cx="320154" cy="818443"/>
          </a:xfrm>
          <a:prstGeom prst="rightArrow">
            <a:avLst>
              <a:gd name="adj1" fmla="val 75000"/>
              <a:gd name="adj2" fmla="val 50000"/>
            </a:avLst>
          </a:prstGeom>
          <a:solidFill>
            <a:srgbClr val="97BF0D">
              <a:alpha val="90000"/>
            </a:srgbClr>
          </a:solidFill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1" name="ZoneTexte 10"/>
          <p:cNvSpPr txBox="1"/>
          <p:nvPr/>
        </p:nvSpPr>
        <p:spPr>
          <a:xfrm>
            <a:off x="3672350" y="2629282"/>
            <a:ext cx="69956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Délais de mise en œuvre juridique, administratif et économique : 1 ans</a:t>
            </a:r>
          </a:p>
          <a:p>
            <a:r>
              <a:rPr lang="fr-FR" dirty="0"/>
              <a:t>Délais de la construction à la mise en service technique : 2 ans</a:t>
            </a:r>
          </a:p>
          <a:p>
            <a:r>
              <a:rPr lang="fr-FR" dirty="0"/>
              <a:t>Appropriation et développement des outils métiers : 2 ans</a:t>
            </a:r>
          </a:p>
        </p:txBody>
      </p:sp>
      <p:grpSp>
        <p:nvGrpSpPr>
          <p:cNvPr id="12" name="Grouper 11"/>
          <p:cNvGrpSpPr/>
          <p:nvPr/>
        </p:nvGrpSpPr>
        <p:grpSpPr>
          <a:xfrm>
            <a:off x="1583532" y="3914874"/>
            <a:ext cx="1521330" cy="1033491"/>
            <a:chOff x="653" y="392"/>
            <a:chExt cx="1578234" cy="1528919"/>
          </a:xfrm>
          <a:solidFill>
            <a:srgbClr val="97BF0D"/>
          </a:solidFill>
        </p:grpSpPr>
        <p:sp>
          <p:nvSpPr>
            <p:cNvPr id="13" name="Rectangle à coins arrondis 12"/>
            <p:cNvSpPr/>
            <p:nvPr/>
          </p:nvSpPr>
          <p:spPr>
            <a:xfrm>
              <a:off x="653" y="392"/>
              <a:ext cx="1578234" cy="1528919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ectangle 13"/>
            <p:cNvSpPr/>
            <p:nvPr/>
          </p:nvSpPr>
          <p:spPr>
            <a:xfrm>
              <a:off x="75288" y="75028"/>
              <a:ext cx="1404645" cy="137964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dirty="0">
                  <a:latin typeface="Calibri" charset="0"/>
                  <a:ea typeface="Calibri" charset="0"/>
                  <a:cs typeface="Calibri" charset="0"/>
                </a:rPr>
                <a:t>Economiques </a:t>
              </a:r>
            </a:p>
          </p:txBody>
        </p:sp>
      </p:grpSp>
      <p:sp>
        <p:nvSpPr>
          <p:cNvPr id="15" name="Flèche vers la droite 14"/>
          <p:cNvSpPr/>
          <p:nvPr/>
        </p:nvSpPr>
        <p:spPr>
          <a:xfrm>
            <a:off x="3104862" y="4079471"/>
            <a:ext cx="320154" cy="818443"/>
          </a:xfrm>
          <a:prstGeom prst="rightArrow">
            <a:avLst>
              <a:gd name="adj1" fmla="val 75000"/>
              <a:gd name="adj2" fmla="val 50000"/>
            </a:avLst>
          </a:prstGeom>
          <a:solidFill>
            <a:srgbClr val="97BF0D">
              <a:alpha val="90000"/>
            </a:srgbClr>
          </a:solidFill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6432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lèche vers la droite 17"/>
          <p:cNvSpPr/>
          <p:nvPr/>
        </p:nvSpPr>
        <p:spPr>
          <a:xfrm>
            <a:off x="3264878" y="4776681"/>
            <a:ext cx="976544" cy="818443"/>
          </a:xfrm>
          <a:prstGeom prst="rightArrow">
            <a:avLst>
              <a:gd name="adj1" fmla="val 75000"/>
              <a:gd name="adj2" fmla="val 50000"/>
            </a:avLst>
          </a:prstGeom>
          <a:solidFill>
            <a:srgbClr val="97BF0D">
              <a:alpha val="90000"/>
            </a:srgbClr>
          </a:solidFill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lèche vers la droite 9"/>
          <p:cNvSpPr/>
          <p:nvPr/>
        </p:nvSpPr>
        <p:spPr>
          <a:xfrm>
            <a:off x="3184913" y="1815982"/>
            <a:ext cx="976544" cy="818443"/>
          </a:xfrm>
          <a:prstGeom prst="rightArrow">
            <a:avLst>
              <a:gd name="adj1" fmla="val 75000"/>
              <a:gd name="adj2" fmla="val 50000"/>
            </a:avLst>
          </a:prstGeom>
          <a:solidFill>
            <a:srgbClr val="97BF0D">
              <a:alpha val="90000"/>
            </a:srgbClr>
          </a:solidFill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7" name="Grouper 6"/>
          <p:cNvGrpSpPr/>
          <p:nvPr/>
        </p:nvGrpSpPr>
        <p:grpSpPr>
          <a:xfrm>
            <a:off x="1766887" y="1618574"/>
            <a:ext cx="1697483" cy="1086532"/>
            <a:chOff x="653" y="392"/>
            <a:chExt cx="1578234" cy="1528919"/>
          </a:xfrm>
          <a:solidFill>
            <a:srgbClr val="97BF0D"/>
          </a:solidFill>
        </p:grpSpPr>
        <p:sp>
          <p:nvSpPr>
            <p:cNvPr id="8" name="Rectangle à coins arrondis 7"/>
            <p:cNvSpPr/>
            <p:nvPr/>
          </p:nvSpPr>
          <p:spPr>
            <a:xfrm>
              <a:off x="653" y="392"/>
              <a:ext cx="1578234" cy="1528919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75289" y="75028"/>
              <a:ext cx="1428962" cy="137964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b="1" dirty="0">
                  <a:latin typeface="Calibri" charset="0"/>
                  <a:ea typeface="Calibri" charset="0"/>
                  <a:cs typeface="Calibri" charset="0"/>
                </a:rPr>
                <a:t>POLITIQUE</a:t>
              </a:r>
            </a:p>
          </p:txBody>
        </p:sp>
      </p:grpSp>
      <p:sp>
        <p:nvSpPr>
          <p:cNvPr id="14" name="Flèche vers la droite 13"/>
          <p:cNvSpPr/>
          <p:nvPr/>
        </p:nvSpPr>
        <p:spPr>
          <a:xfrm>
            <a:off x="3246250" y="3238545"/>
            <a:ext cx="976544" cy="818443"/>
          </a:xfrm>
          <a:prstGeom prst="rightArrow">
            <a:avLst>
              <a:gd name="adj1" fmla="val 75000"/>
              <a:gd name="adj2" fmla="val 50000"/>
            </a:avLst>
          </a:prstGeom>
          <a:solidFill>
            <a:srgbClr val="97BF0D">
              <a:alpha val="90000"/>
            </a:srgbClr>
          </a:solidFill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910D-0F66-FA47-8812-33B1F86E1E76}" type="slidenum">
              <a:rPr lang="fr-FR" smtClean="0"/>
              <a:pPr/>
              <a:t>18</a:t>
            </a:fld>
            <a:endParaRPr lang="fr-FR"/>
          </a:p>
        </p:txBody>
      </p:sp>
      <p:pic>
        <p:nvPicPr>
          <p:cNvPr id="3" name="Image 8" descr="griffe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6215064"/>
            <a:ext cx="1250950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ulle rectangulaire 11"/>
          <p:cNvSpPr>
            <a:spLocks noChangeArrowheads="1"/>
          </p:cNvSpPr>
          <p:nvPr/>
        </p:nvSpPr>
        <p:spPr bwMode="auto">
          <a:xfrm>
            <a:off x="1766888" y="322703"/>
            <a:ext cx="7440613" cy="631909"/>
          </a:xfrm>
          <a:prstGeom prst="wedgeRectCallout">
            <a:avLst>
              <a:gd name="adj1" fmla="val -33458"/>
              <a:gd name="adj2" fmla="val 78375"/>
            </a:avLst>
          </a:prstGeom>
          <a:solidFill>
            <a:srgbClr val="00ADE5"/>
          </a:solidFill>
          <a:ln>
            <a:noFill/>
          </a:ln>
          <a:extLst/>
        </p:spPr>
        <p:txBody>
          <a:bodyPr wrap="none"/>
          <a:lstStyle/>
          <a:p>
            <a:endParaRPr lang="fr-FR" dirty="0"/>
          </a:p>
        </p:txBody>
      </p:sp>
      <p:sp>
        <p:nvSpPr>
          <p:cNvPr id="6" name="ZoneTexte 13"/>
          <p:cNvSpPr txBox="1">
            <a:spLocks noChangeArrowheads="1"/>
          </p:cNvSpPr>
          <p:nvPr/>
        </p:nvSpPr>
        <p:spPr bwMode="auto">
          <a:xfrm>
            <a:off x="2017523" y="445872"/>
            <a:ext cx="74406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r>
              <a:rPr lang="fr-FR" sz="20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Evolutions et bilan</a:t>
            </a:r>
          </a:p>
          <a:p>
            <a:pPr lvl="0"/>
            <a:endParaRPr lang="fr-FR" sz="2000" b="1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grpSp>
        <p:nvGrpSpPr>
          <p:cNvPr id="11" name="Grouper 10"/>
          <p:cNvGrpSpPr/>
          <p:nvPr/>
        </p:nvGrpSpPr>
        <p:grpSpPr>
          <a:xfrm>
            <a:off x="1828224" y="3041137"/>
            <a:ext cx="1636147" cy="1086532"/>
            <a:chOff x="653" y="392"/>
            <a:chExt cx="1578234" cy="1528919"/>
          </a:xfrm>
          <a:solidFill>
            <a:srgbClr val="97BF0D"/>
          </a:solidFill>
        </p:grpSpPr>
        <p:sp>
          <p:nvSpPr>
            <p:cNvPr id="12" name="Rectangle à coins arrondis 11"/>
            <p:cNvSpPr/>
            <p:nvPr/>
          </p:nvSpPr>
          <p:spPr>
            <a:xfrm>
              <a:off x="653" y="392"/>
              <a:ext cx="1578234" cy="1528919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75289" y="75028"/>
              <a:ext cx="1428962" cy="137964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b="1" dirty="0">
                  <a:latin typeface="Calibri" charset="0"/>
                  <a:ea typeface="Calibri" charset="0"/>
                  <a:cs typeface="Calibri" charset="0"/>
                </a:rPr>
                <a:t>ECONOMIQUE</a:t>
              </a:r>
            </a:p>
          </p:txBody>
        </p:sp>
      </p:grpSp>
      <p:grpSp>
        <p:nvGrpSpPr>
          <p:cNvPr id="15" name="Grouper 14"/>
          <p:cNvGrpSpPr/>
          <p:nvPr/>
        </p:nvGrpSpPr>
        <p:grpSpPr>
          <a:xfrm>
            <a:off x="1846852" y="4579273"/>
            <a:ext cx="1617518" cy="1086532"/>
            <a:chOff x="653" y="392"/>
            <a:chExt cx="1807455" cy="1528919"/>
          </a:xfrm>
          <a:solidFill>
            <a:srgbClr val="97BF0D"/>
          </a:solidFill>
        </p:grpSpPr>
        <p:sp>
          <p:nvSpPr>
            <p:cNvPr id="16" name="Rectangle à coins arrondis 15"/>
            <p:cNvSpPr/>
            <p:nvPr/>
          </p:nvSpPr>
          <p:spPr>
            <a:xfrm>
              <a:off x="653" y="392"/>
              <a:ext cx="1578234" cy="1528919"/>
            </a:xfrm>
            <a:prstGeom prst="roundRect">
              <a:avLst/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ectangle 16"/>
            <p:cNvSpPr/>
            <p:nvPr/>
          </p:nvSpPr>
          <p:spPr>
            <a:xfrm>
              <a:off x="75288" y="75028"/>
              <a:ext cx="1732820" cy="1379647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r-FR" sz="1600" b="1" dirty="0">
                  <a:latin typeface="Calibri" charset="0"/>
                  <a:ea typeface="Calibri" charset="0"/>
                  <a:cs typeface="Calibri" charset="0"/>
                </a:rPr>
                <a:t>TECHNIQUE </a:t>
              </a:r>
            </a:p>
          </p:txBody>
        </p:sp>
      </p:grpSp>
      <p:sp>
        <p:nvSpPr>
          <p:cNvPr id="19" name="ZoneTexte 18"/>
          <p:cNvSpPr txBox="1"/>
          <p:nvPr/>
        </p:nvSpPr>
        <p:spPr>
          <a:xfrm>
            <a:off x="4596777" y="1526116"/>
            <a:ext cx="6092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Appropriation des Impacts déterminants de la technologie sur la société</a:t>
            </a:r>
          </a:p>
          <a:p>
            <a:r>
              <a:rPr lang="fr-FR" dirty="0"/>
              <a:t>Consensus général sur les investissements engagés</a:t>
            </a:r>
          </a:p>
          <a:p>
            <a:r>
              <a:rPr lang="fr-FR" dirty="0"/>
              <a:t>Accès permanent aux ressources et solutions numériques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4596776" y="3151298"/>
            <a:ext cx="6071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Lecture temps réel et analytique des projets</a:t>
            </a:r>
          </a:p>
          <a:p>
            <a:r>
              <a:rPr lang="fr-FR" dirty="0"/>
              <a:t>Ouverture de marges de manœuvres sur les lignes de fonctionnement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4596777" y="4569563"/>
            <a:ext cx="60712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Outil de travail autonome et agile pour produire des services</a:t>
            </a:r>
          </a:p>
          <a:p>
            <a:r>
              <a:rPr lang="fr-FR" dirty="0"/>
              <a:t>Obsolescence maîtrisée</a:t>
            </a:r>
          </a:p>
          <a:p>
            <a:r>
              <a:rPr lang="fr-FR" dirty="0"/>
              <a:t>Montée en compétence concernant la maîtrise des flux et de l’intégrité des données</a:t>
            </a:r>
          </a:p>
        </p:txBody>
      </p:sp>
    </p:spTree>
    <p:extLst>
      <p:ext uri="{BB962C8B-B14F-4D97-AF65-F5344CB8AC3E}">
        <p14:creationId xmlns:p14="http://schemas.microsoft.com/office/powerpoint/2010/main" val="200586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Image 8" descr="griffe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6215064"/>
            <a:ext cx="1250950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8"/>
          <p:cNvSpPr txBox="1">
            <a:spLocks noChangeArrowheads="1"/>
          </p:cNvSpPr>
          <p:nvPr/>
        </p:nvSpPr>
        <p:spPr bwMode="auto">
          <a:xfrm>
            <a:off x="8839200" y="965284"/>
            <a:ext cx="1828800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sz="900" cap="all" dirty="0">
                <a:solidFill>
                  <a:schemeClr val="bg1"/>
                </a:solidFill>
                <a:latin typeface="Helvetica 55 Roman"/>
                <a:cs typeface="Helvetica 55 Roman"/>
              </a:rPr>
              <a:t>méthodologie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910D-0F66-FA47-8812-33B1F86E1E76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13" name="Image 12" descr="LOGO_DM_final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917" y="204936"/>
            <a:ext cx="2159000" cy="719667"/>
          </a:xfrm>
          <a:prstGeom prst="rect">
            <a:avLst/>
          </a:prstGeom>
        </p:spPr>
      </p:pic>
      <p:pic>
        <p:nvPicPr>
          <p:cNvPr id="17" name="Image 16" descr="LOGO_DM_final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651" y="5975337"/>
            <a:ext cx="2159000" cy="719667"/>
          </a:xfrm>
          <a:prstGeom prst="rect">
            <a:avLst/>
          </a:prstGeom>
        </p:spPr>
      </p:pic>
      <p:pic>
        <p:nvPicPr>
          <p:cNvPr id="10" name="Image 9" descr="couv_surfer_akson_CMJN.eps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3916" y="1196116"/>
            <a:ext cx="6309442" cy="4704344"/>
          </a:xfrm>
          <a:prstGeom prst="rect">
            <a:avLst/>
          </a:prstGeom>
        </p:spPr>
      </p:pic>
      <p:graphicFrame>
        <p:nvGraphicFramePr>
          <p:cNvPr id="14" name="Diagramme 13"/>
          <p:cNvGraphicFramePr/>
          <p:nvPr>
            <p:extLst/>
          </p:nvPr>
        </p:nvGraphicFramePr>
        <p:xfrm>
          <a:off x="8188244" y="3575125"/>
          <a:ext cx="2479757" cy="1064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647434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42" y="393860"/>
            <a:ext cx="2933700" cy="16129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696" y="393860"/>
            <a:ext cx="6388100" cy="20701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81" y="2719754"/>
            <a:ext cx="5131521" cy="381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573" y="2719754"/>
            <a:ext cx="2503566" cy="378264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876" y="2719754"/>
            <a:ext cx="2744177" cy="268319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0" y="393860"/>
            <a:ext cx="2654300" cy="127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22" y="6065685"/>
            <a:ext cx="1382636" cy="36930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80" y="5937501"/>
            <a:ext cx="1206671" cy="49748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429" y="5498903"/>
            <a:ext cx="2727829" cy="95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0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79749" y="1527574"/>
            <a:ext cx="11406215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b="1" dirty="0" smtClean="0">
                <a:effectLst/>
                <a:latin typeface="Avenir Next Condensed" charset="0"/>
                <a:ea typeface="Avenir Next Condensed" charset="0"/>
                <a:cs typeface="Avenir Next Condensed" charset="0"/>
              </a:rPr>
              <a:t>Séquence témoignages </a:t>
            </a:r>
          </a:p>
          <a:p>
            <a:pPr>
              <a:lnSpc>
                <a:spcPct val="150000"/>
              </a:lnSpc>
            </a:pPr>
            <a:endParaRPr lang="fr-FR" b="1" dirty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pPr>
              <a:lnSpc>
                <a:spcPct val="150000"/>
              </a:lnSpc>
            </a:pPr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Jean-Paul CARTERET,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Maire de </a:t>
            </a:r>
            <a:r>
              <a:rPr lang="fr-FR" sz="2400" b="1" dirty="0" err="1">
                <a:latin typeface="Avenir Next Condensed" charset="0"/>
                <a:ea typeface="Avenir Next Condensed" charset="0"/>
                <a:cs typeface="Avenir Next Condensed" charset="0"/>
              </a:rPr>
              <a:t>Lavoncourt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 et Président de l’AMR 70 (Haute-Saône</a:t>
            </a:r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Frédéric MALVAUD,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Maire de Saint Léon sur Vézère (</a:t>
            </a:r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Dordogne)</a:t>
            </a:r>
          </a:p>
          <a:p>
            <a:pPr>
              <a:lnSpc>
                <a:spcPct val="150000"/>
              </a:lnSpc>
            </a:pPr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Gilles BOUNHOL,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Maire d’</a:t>
            </a:r>
            <a:r>
              <a:rPr lang="fr-FR" sz="2400" b="1" dirty="0" err="1">
                <a:latin typeface="Avenir Next Condensed" charset="0"/>
                <a:ea typeface="Avenir Next Condensed" charset="0"/>
                <a:cs typeface="Avenir Next Condensed" charset="0"/>
              </a:rPr>
              <a:t>Arvieu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 (</a:t>
            </a:r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Aveyron)</a:t>
            </a:r>
            <a:endParaRPr lang="fr-FR" sz="2400" b="1" dirty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pPr>
              <a:lnSpc>
                <a:spcPct val="150000"/>
              </a:lnSpc>
            </a:pPr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Sophie TERRIS, élus d’</a:t>
            </a:r>
            <a:r>
              <a:rPr lang="fr-FR" sz="2400" b="1" dirty="0" err="1" smtClean="0">
                <a:latin typeface="Avenir Next Condensed" charset="0"/>
                <a:ea typeface="Avenir Next Condensed" charset="0"/>
                <a:cs typeface="Avenir Next Condensed" charset="0"/>
              </a:rPr>
              <a:t>Arvieu</a:t>
            </a:r>
            <a:endParaRPr lang="fr-FR" sz="24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pPr>
              <a:lnSpc>
                <a:spcPct val="150000"/>
              </a:lnSpc>
            </a:pPr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Vincent BENOÎT,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élus </a:t>
            </a:r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d’</a:t>
            </a:r>
            <a:r>
              <a:rPr lang="fr-FR" sz="2400" b="1" dirty="0" err="1" smtClean="0">
                <a:latin typeface="Avenir Next Condensed" charset="0"/>
                <a:ea typeface="Avenir Next Condensed" charset="0"/>
                <a:cs typeface="Avenir Next Condensed" charset="0"/>
              </a:rPr>
              <a:t>Arvieu</a:t>
            </a:r>
            <a:endParaRPr lang="fr-FR" sz="24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pPr>
              <a:lnSpc>
                <a:spcPct val="150000"/>
              </a:lnSpc>
            </a:pPr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Christophe CARAYON,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Directeur de Digital MAX (Communauté de Communes </a:t>
            </a:r>
            <a:r>
              <a:rPr lang="fr-FR" sz="2400" b="1" dirty="0" err="1">
                <a:latin typeface="Avenir Next Condensed" charset="0"/>
                <a:ea typeface="Avenir Next Condensed" charset="0"/>
                <a:cs typeface="Avenir Next Condensed" charset="0"/>
              </a:rPr>
              <a:t>Maremne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 Adour Côte Sud (Landes))</a:t>
            </a:r>
          </a:p>
          <a:p>
            <a:endParaRPr lang="fr-FR" b="1" dirty="0">
              <a:latin typeface="Avenir Next Condensed" charset="0"/>
              <a:ea typeface="Avenir Next Condensed" charset="0"/>
              <a:cs typeface="Avenir Next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837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1232" y="1789606"/>
            <a:ext cx="473996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Pitch startup</a:t>
            </a:r>
          </a:p>
          <a:p>
            <a:endParaRPr lang="fr-FR" b="1" dirty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Thierry VUAILLE, Bovimarket</a:t>
            </a:r>
            <a:endParaRPr lang="fr-FR" sz="2400" b="1" dirty="0">
              <a:latin typeface="Avenir Next Condensed" charset="0"/>
              <a:ea typeface="Avenir Next Condensed" charset="0"/>
              <a:cs typeface="Avenir Next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882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Thierry Vuaille\Documents\Perso\BOVIMARKET\images bovimarket\Flyer\Banderole_270916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980729"/>
            <a:ext cx="9144001" cy="481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5141883"/>
            <a:ext cx="8013334" cy="458302"/>
          </a:xfrm>
          <a:prstGeom prst="rect">
            <a:avLst/>
          </a:prstGeom>
        </p:spPr>
      </p:pic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FB00-DE4B-4937-ADF8-3FDCDAEE804C}" type="slidenum">
              <a:rPr lang="fr-FR" smtClean="0"/>
              <a:t>22</a:t>
            </a:fld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818740" y="332656"/>
            <a:ext cx="8554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>
                <a:solidFill>
                  <a:schemeClr val="accent2">
                    <a:lumMod val="50000"/>
                  </a:schemeClr>
                </a:solidFill>
                <a:latin typeface="Segoe Script" panose="020B0504020000000003" pitchFamily="34" charset="0"/>
              </a:rPr>
              <a:t>Une solution numérique innovante pour croquer le terroir !</a:t>
            </a:r>
          </a:p>
        </p:txBody>
      </p:sp>
      <p:pic>
        <p:nvPicPr>
          <p:cNvPr id="8" name="Image 7" descr="/Users/mtn2/Desktop/rc.jpg">
            <a:extLst>
              <a:ext uri="{FF2B5EF4-FFF2-40B4-BE49-F238E27FC236}">
                <a16:creationId xmlns:a16="http://schemas.microsoft.com/office/drawing/2014/main" xmlns="" id="{1795081C-3F3F-4114-A877-34132FB4259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720" y="5793532"/>
            <a:ext cx="5750560" cy="106446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AD9174F9-D34C-47F3-B80D-197F5BC0572D}"/>
              </a:ext>
            </a:extLst>
          </p:cNvPr>
          <p:cNvSpPr txBox="1"/>
          <p:nvPr/>
        </p:nvSpPr>
        <p:spPr>
          <a:xfrm>
            <a:off x="4724631" y="4015670"/>
            <a:ext cx="27427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>
                <a:solidFill>
                  <a:srgbClr val="8EAD13"/>
                </a:solidFill>
                <a:latin typeface="Segoe Script" panose="020B0504020000000003" pitchFamily="34" charset="0"/>
              </a:rPr>
              <a:t>La Région dans votre assiette !</a:t>
            </a:r>
          </a:p>
        </p:txBody>
      </p:sp>
    </p:spTree>
    <p:extLst>
      <p:ext uri="{BB962C8B-B14F-4D97-AF65-F5344CB8AC3E}">
        <p14:creationId xmlns:p14="http://schemas.microsoft.com/office/powerpoint/2010/main" val="43047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:\Users\Thierry Vuaille\Documents\Perso\BOVIMARKET\Presse\page PWP pres Bovimarket digital summit 2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318" y="1715298"/>
            <a:ext cx="8229600" cy="293783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1524000" y="4797152"/>
            <a:ext cx="44644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Une </a:t>
            </a:r>
            <a:r>
              <a:rPr lang="fr-FR" sz="2000" b="1" dirty="0"/>
              <a:t>plate-forme</a:t>
            </a:r>
            <a:r>
              <a:rPr lang="fr-FR" sz="2000" dirty="0"/>
              <a:t> B2B avec des interfaces connectées pour gérer la relation commerciale et l’appro en </a:t>
            </a:r>
            <a:r>
              <a:rPr lang="fr-FR" sz="2000" b="1" dirty="0"/>
              <a:t>filière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6096000" y="4797152"/>
            <a:ext cx="4152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Une </a:t>
            </a:r>
            <a:r>
              <a:rPr lang="fr-FR" sz="2000" b="1" dirty="0"/>
              <a:t>application mobile </a:t>
            </a:r>
            <a:r>
              <a:rPr lang="fr-FR" sz="2000" dirty="0"/>
              <a:t>pour les consommateurs/convives avec moteur de recherche et </a:t>
            </a:r>
            <a:r>
              <a:rPr lang="fr-FR" sz="2000" b="1" dirty="0"/>
              <a:t>réseau social</a:t>
            </a:r>
          </a:p>
        </p:txBody>
      </p:sp>
      <p:cxnSp>
        <p:nvCxnSpPr>
          <p:cNvPr id="8" name="Connecteur droit 7"/>
          <p:cNvCxnSpPr/>
          <p:nvPr/>
        </p:nvCxnSpPr>
        <p:spPr>
          <a:xfrm>
            <a:off x="1524000" y="766666"/>
            <a:ext cx="9144000" cy="0"/>
          </a:xfrm>
          <a:prstGeom prst="line">
            <a:avLst/>
          </a:prstGeom>
          <a:ln w="57150" cmpd="sng">
            <a:solidFill>
              <a:srgbClr val="8552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>
            <a:spLocks/>
          </p:cNvSpPr>
          <p:nvPr/>
        </p:nvSpPr>
        <p:spPr>
          <a:xfrm>
            <a:off x="2650119" y="19197"/>
            <a:ext cx="7758550" cy="73595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fr-FR"/>
            </a:defPPr>
            <a:lvl1pPr algn="ctr">
              <a:defRPr sz="2400">
                <a:solidFill>
                  <a:srgbClr val="660033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defRPr>
            </a:lvl1pPr>
          </a:lstStyle>
          <a:p>
            <a:r>
              <a:rPr lang="fr-FR" dirty="0">
                <a:solidFill>
                  <a:srgbClr val="8EAC13"/>
                </a:solidFill>
                <a:latin typeface="Candara" charset="0"/>
                <a:ea typeface="Candara" charset="0"/>
                <a:cs typeface="Candara" charset="0"/>
              </a:rPr>
              <a:t>UN SYSTÈME COLLABORATIF QUI DONNE CONFIANCE</a:t>
            </a:r>
          </a:p>
        </p:txBody>
      </p:sp>
      <p:pic>
        <p:nvPicPr>
          <p:cNvPr id="10" name="Picture 3" descr="C:\Users\Thierry Vuaille\Dropbox\BovusMarket\2 - Dev - Salon de Cournon\Dessins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802" y="1"/>
            <a:ext cx="1296144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296" y="6236648"/>
            <a:ext cx="1487984" cy="37096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6120544"/>
            <a:ext cx="2035789" cy="64466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733" y="6184064"/>
            <a:ext cx="597132" cy="581146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8866" y="6099163"/>
            <a:ext cx="2372999" cy="77122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286" y="6287856"/>
            <a:ext cx="1368153" cy="369559"/>
          </a:xfrm>
          <a:prstGeom prst="rect">
            <a:avLst/>
          </a:prstGeom>
        </p:spPr>
      </p:pic>
      <p:cxnSp>
        <p:nvCxnSpPr>
          <p:cNvPr id="16" name="Connecteur droit 15"/>
          <p:cNvCxnSpPr/>
          <p:nvPr/>
        </p:nvCxnSpPr>
        <p:spPr>
          <a:xfrm>
            <a:off x="1505802" y="6090181"/>
            <a:ext cx="9144000" cy="0"/>
          </a:xfrm>
          <a:prstGeom prst="line">
            <a:avLst/>
          </a:prstGeom>
          <a:ln w="57150" cmpd="sng">
            <a:solidFill>
              <a:srgbClr val="8552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1" name="Picture 3" descr="C:\Users\Thierry Vuaille\Documents\BOVIMARKET\images bovimarket\logo-poulet-de-bresse 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93" y="2564904"/>
            <a:ext cx="566963" cy="44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space réservé du numéro de diapositiv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FB00-DE4B-4937-ADF8-3FDCDAEE804C}" type="slidenum">
              <a:rPr lang="fr-FR" smtClean="0"/>
              <a:t>23</a:t>
            </a:fld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1C44CD1B-F917-4B36-82B7-C14B200A5CF6}"/>
              </a:ext>
            </a:extLst>
          </p:cNvPr>
          <p:cNvSpPr txBox="1"/>
          <p:nvPr/>
        </p:nvSpPr>
        <p:spPr>
          <a:xfrm>
            <a:off x="1743736" y="899163"/>
            <a:ext cx="87045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>
                <a:solidFill>
                  <a:srgbClr val="8EAD13"/>
                </a:solidFill>
                <a:latin typeface="Segoe Script" panose="020B0504020000000003" pitchFamily="34" charset="0"/>
              </a:rPr>
              <a:t>Une réassurance pour le consommateur : visibilité des circuits d’appro et données objectives sur la qualité et l’origine des produits 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BF7981A-5000-4C51-B832-B0CB37978280}"/>
              </a:ext>
            </a:extLst>
          </p:cNvPr>
          <p:cNvSpPr/>
          <p:nvPr/>
        </p:nvSpPr>
        <p:spPr>
          <a:xfrm>
            <a:off x="5700464" y="5045177"/>
            <a:ext cx="576064" cy="5078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400" dirty="0">
                <a:solidFill>
                  <a:srgbClr val="92D050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7786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Connecteur droit avec flèche 22"/>
          <p:cNvCxnSpPr>
            <a:stCxn id="22" idx="0"/>
          </p:cNvCxnSpPr>
          <p:nvPr/>
        </p:nvCxnSpPr>
        <p:spPr>
          <a:xfrm flipH="1" flipV="1">
            <a:off x="7952200" y="2924945"/>
            <a:ext cx="42499" cy="3207033"/>
          </a:xfrm>
          <a:prstGeom prst="straightConnector1">
            <a:avLst/>
          </a:prstGeom>
          <a:ln w="38100">
            <a:solidFill>
              <a:srgbClr val="8EAD1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>
            <a:stCxn id="7" idx="0"/>
          </p:cNvCxnSpPr>
          <p:nvPr/>
        </p:nvCxnSpPr>
        <p:spPr>
          <a:xfrm flipV="1">
            <a:off x="2536566" y="2924945"/>
            <a:ext cx="3991482" cy="3207033"/>
          </a:xfrm>
          <a:prstGeom prst="straightConnector1">
            <a:avLst/>
          </a:prstGeom>
          <a:ln w="38100">
            <a:solidFill>
              <a:srgbClr val="8EAD1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à coins arrondis 13"/>
          <p:cNvSpPr/>
          <p:nvPr/>
        </p:nvSpPr>
        <p:spPr>
          <a:xfrm>
            <a:off x="1919345" y="2491974"/>
            <a:ext cx="1144928" cy="432048"/>
          </a:xfrm>
          <a:prstGeom prst="roundRect">
            <a:avLst/>
          </a:prstGeom>
          <a:solidFill>
            <a:schemeClr val="bg1"/>
          </a:solidFill>
          <a:ln>
            <a:solidFill>
              <a:srgbClr val="8552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Boucher</a:t>
            </a:r>
          </a:p>
        </p:txBody>
      </p:sp>
      <p:sp>
        <p:nvSpPr>
          <p:cNvPr id="15" name="Rectangle à coins arrondis 14"/>
          <p:cNvSpPr/>
          <p:nvPr/>
        </p:nvSpPr>
        <p:spPr>
          <a:xfrm>
            <a:off x="3143673" y="2347958"/>
            <a:ext cx="1280061" cy="576064"/>
          </a:xfrm>
          <a:prstGeom prst="roundRect">
            <a:avLst/>
          </a:prstGeom>
          <a:solidFill>
            <a:schemeClr val="bg1"/>
          </a:solidFill>
          <a:ln>
            <a:solidFill>
              <a:srgbClr val="8552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Restaurant</a:t>
            </a:r>
          </a:p>
        </p:txBody>
      </p:sp>
      <p:sp>
        <p:nvSpPr>
          <p:cNvPr id="16" name="Rectangle à coins arrondis 15"/>
          <p:cNvSpPr/>
          <p:nvPr/>
        </p:nvSpPr>
        <p:spPr>
          <a:xfrm>
            <a:off x="4532307" y="2215602"/>
            <a:ext cx="1234685" cy="709343"/>
          </a:xfrm>
          <a:prstGeom prst="roundRect">
            <a:avLst/>
          </a:prstGeom>
          <a:solidFill>
            <a:schemeClr val="bg1"/>
          </a:solidFill>
          <a:ln>
            <a:solidFill>
              <a:srgbClr val="8552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Magasin</a:t>
            </a:r>
          </a:p>
        </p:txBody>
      </p:sp>
      <p:sp>
        <p:nvSpPr>
          <p:cNvPr id="7" name="Rectangle à coins arrondis 6"/>
          <p:cNvSpPr/>
          <p:nvPr/>
        </p:nvSpPr>
        <p:spPr>
          <a:xfrm>
            <a:off x="1744478" y="6131977"/>
            <a:ext cx="1584176" cy="432048"/>
          </a:xfrm>
          <a:prstGeom prst="roundRect">
            <a:avLst/>
          </a:prstGeom>
          <a:solidFill>
            <a:srgbClr val="8DAC13"/>
          </a:solidFill>
          <a:ln>
            <a:solidFill>
              <a:srgbClr val="8552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Producteur</a:t>
            </a:r>
          </a:p>
        </p:txBody>
      </p:sp>
      <p:sp>
        <p:nvSpPr>
          <p:cNvPr id="8" name="Rectangle à coins arrondis 7"/>
          <p:cNvSpPr/>
          <p:nvPr/>
        </p:nvSpPr>
        <p:spPr>
          <a:xfrm>
            <a:off x="5827574" y="2060848"/>
            <a:ext cx="3019998" cy="864096"/>
          </a:xfrm>
          <a:prstGeom prst="roundRect">
            <a:avLst/>
          </a:prstGeom>
          <a:solidFill>
            <a:schemeClr val="bg1"/>
          </a:solidFill>
          <a:ln>
            <a:solidFill>
              <a:srgbClr val="8552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     Restauration</a:t>
            </a:r>
          </a:p>
          <a:p>
            <a:pPr algn="ctr"/>
            <a:r>
              <a:rPr lang="fr-FR" b="1" dirty="0">
                <a:solidFill>
                  <a:schemeClr val="tx1"/>
                </a:solidFill>
              </a:rPr>
              <a:t>    collective</a:t>
            </a:r>
          </a:p>
        </p:txBody>
      </p:sp>
      <p:sp>
        <p:nvSpPr>
          <p:cNvPr id="9" name="Rectangle à coins arrondis 8"/>
          <p:cNvSpPr/>
          <p:nvPr/>
        </p:nvSpPr>
        <p:spPr>
          <a:xfrm>
            <a:off x="3329188" y="4842971"/>
            <a:ext cx="1584176" cy="432048"/>
          </a:xfrm>
          <a:prstGeom prst="roundRect">
            <a:avLst/>
          </a:prstGeom>
          <a:solidFill>
            <a:srgbClr val="8DAC13"/>
          </a:solidFill>
          <a:ln>
            <a:solidFill>
              <a:srgbClr val="8552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Coopérative</a:t>
            </a:r>
          </a:p>
        </p:txBody>
      </p:sp>
      <p:sp>
        <p:nvSpPr>
          <p:cNvPr id="10" name="Rectangle à coins arrondis 9"/>
          <p:cNvSpPr/>
          <p:nvPr/>
        </p:nvSpPr>
        <p:spPr>
          <a:xfrm>
            <a:off x="4102130" y="4191388"/>
            <a:ext cx="1790747" cy="432048"/>
          </a:xfrm>
          <a:prstGeom prst="roundRect">
            <a:avLst/>
          </a:prstGeom>
          <a:solidFill>
            <a:srgbClr val="8DAC13"/>
          </a:solidFill>
          <a:ln>
            <a:solidFill>
              <a:srgbClr val="8552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Transformateur</a:t>
            </a:r>
          </a:p>
        </p:txBody>
      </p:sp>
      <p:sp>
        <p:nvSpPr>
          <p:cNvPr id="12" name="Ellipse 11"/>
          <p:cNvSpPr/>
          <p:nvPr/>
        </p:nvSpPr>
        <p:spPr>
          <a:xfrm>
            <a:off x="7284191" y="908720"/>
            <a:ext cx="3211761" cy="864096"/>
          </a:xfrm>
          <a:prstGeom prst="ellipse">
            <a:avLst/>
          </a:prstGeom>
          <a:solidFill>
            <a:srgbClr val="FFC000"/>
          </a:solidFill>
          <a:ln>
            <a:solidFill>
              <a:srgbClr val="8552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Convive/ Consommateur</a:t>
            </a:r>
          </a:p>
        </p:txBody>
      </p:sp>
      <p:sp>
        <p:nvSpPr>
          <p:cNvPr id="13" name="Rectangle à coins arrondis 12"/>
          <p:cNvSpPr/>
          <p:nvPr/>
        </p:nvSpPr>
        <p:spPr>
          <a:xfrm>
            <a:off x="4913365" y="3573016"/>
            <a:ext cx="1790747" cy="432048"/>
          </a:xfrm>
          <a:prstGeom prst="roundRect">
            <a:avLst/>
          </a:prstGeom>
          <a:solidFill>
            <a:srgbClr val="8DAC13"/>
          </a:solidFill>
          <a:ln>
            <a:solidFill>
              <a:srgbClr val="8552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Grossiste</a:t>
            </a:r>
          </a:p>
        </p:txBody>
      </p:sp>
      <p:sp>
        <p:nvSpPr>
          <p:cNvPr id="11" name="Rectangle à coins arrondis 10"/>
          <p:cNvSpPr/>
          <p:nvPr/>
        </p:nvSpPr>
        <p:spPr>
          <a:xfrm>
            <a:off x="2536032" y="5483905"/>
            <a:ext cx="1585244" cy="432048"/>
          </a:xfrm>
          <a:prstGeom prst="roundRect">
            <a:avLst/>
          </a:prstGeom>
          <a:solidFill>
            <a:srgbClr val="8DAC13"/>
          </a:solidFill>
          <a:ln>
            <a:solidFill>
              <a:srgbClr val="8552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>
                <a:solidFill>
                  <a:schemeClr val="tx1"/>
                </a:solidFill>
              </a:rPr>
              <a:t>Association de producteurs</a:t>
            </a:r>
          </a:p>
        </p:txBody>
      </p:sp>
      <p:sp>
        <p:nvSpPr>
          <p:cNvPr id="18" name="Rectangle à coins arrondis 17"/>
          <p:cNvSpPr/>
          <p:nvPr/>
        </p:nvSpPr>
        <p:spPr>
          <a:xfrm>
            <a:off x="7092441" y="3575216"/>
            <a:ext cx="1790747" cy="432048"/>
          </a:xfrm>
          <a:prstGeom prst="roundRect">
            <a:avLst/>
          </a:prstGeom>
          <a:solidFill>
            <a:srgbClr val="92D050"/>
          </a:solidFill>
          <a:ln>
            <a:solidFill>
              <a:srgbClr val="8552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9" name="Rectangle à coins arrondis 18"/>
          <p:cNvSpPr/>
          <p:nvPr/>
        </p:nvSpPr>
        <p:spPr>
          <a:xfrm>
            <a:off x="7099325" y="4191388"/>
            <a:ext cx="1790747" cy="432048"/>
          </a:xfrm>
          <a:prstGeom prst="roundRect">
            <a:avLst/>
          </a:prstGeom>
          <a:solidFill>
            <a:srgbClr val="92D050"/>
          </a:solidFill>
          <a:ln>
            <a:solidFill>
              <a:srgbClr val="8552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0" name="Rectangle à coins arrondis 19"/>
          <p:cNvSpPr/>
          <p:nvPr/>
        </p:nvSpPr>
        <p:spPr>
          <a:xfrm>
            <a:off x="7073105" y="4842971"/>
            <a:ext cx="1790747" cy="432048"/>
          </a:xfrm>
          <a:prstGeom prst="roundRect">
            <a:avLst/>
          </a:prstGeom>
          <a:solidFill>
            <a:srgbClr val="92D050"/>
          </a:solidFill>
          <a:ln>
            <a:solidFill>
              <a:srgbClr val="8552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1" name="Rectangle à coins arrondis 20"/>
          <p:cNvSpPr/>
          <p:nvPr/>
        </p:nvSpPr>
        <p:spPr>
          <a:xfrm>
            <a:off x="7099325" y="5480404"/>
            <a:ext cx="1790747" cy="432048"/>
          </a:xfrm>
          <a:prstGeom prst="roundRect">
            <a:avLst/>
          </a:prstGeom>
          <a:solidFill>
            <a:srgbClr val="92D050"/>
          </a:solidFill>
          <a:ln>
            <a:solidFill>
              <a:srgbClr val="8552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2" name="Rectangle à coins arrondis 21"/>
          <p:cNvSpPr/>
          <p:nvPr/>
        </p:nvSpPr>
        <p:spPr>
          <a:xfrm>
            <a:off x="7099325" y="6131977"/>
            <a:ext cx="1790747" cy="432048"/>
          </a:xfrm>
          <a:prstGeom prst="roundRect">
            <a:avLst/>
          </a:prstGeom>
          <a:solidFill>
            <a:srgbClr val="92D050"/>
          </a:solidFill>
          <a:ln>
            <a:solidFill>
              <a:srgbClr val="8552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cxnSp>
        <p:nvCxnSpPr>
          <p:cNvPr id="28" name="Connecteur droit avec flèche 27"/>
          <p:cNvCxnSpPr>
            <a:endCxn id="12" idx="3"/>
          </p:cNvCxnSpPr>
          <p:nvPr/>
        </p:nvCxnSpPr>
        <p:spPr>
          <a:xfrm flipV="1">
            <a:off x="7177478" y="1646272"/>
            <a:ext cx="577064" cy="414576"/>
          </a:xfrm>
          <a:prstGeom prst="straightConnector1">
            <a:avLst/>
          </a:prstGeom>
          <a:ln w="38100">
            <a:solidFill>
              <a:srgbClr val="8EAD1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>
            <a:off x="1524000" y="766666"/>
            <a:ext cx="9144000" cy="0"/>
          </a:xfrm>
          <a:prstGeom prst="line">
            <a:avLst/>
          </a:prstGeom>
          <a:ln w="57150" cmpd="sng">
            <a:solidFill>
              <a:srgbClr val="8552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>
            <a:spLocks/>
          </p:cNvSpPr>
          <p:nvPr/>
        </p:nvSpPr>
        <p:spPr>
          <a:xfrm>
            <a:off x="2603688" y="1"/>
            <a:ext cx="8064312" cy="73595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fr-FR"/>
            </a:defPPr>
            <a:lvl1pPr algn="ctr">
              <a:defRPr sz="2400">
                <a:solidFill>
                  <a:srgbClr val="660033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defRPr>
            </a:lvl1pPr>
          </a:lstStyle>
          <a:p>
            <a:r>
              <a:rPr lang="fr-FR" sz="2000" dirty="0">
                <a:solidFill>
                  <a:srgbClr val="8EAC13"/>
                </a:solidFill>
                <a:latin typeface="Candara" charset="0"/>
                <a:ea typeface="Candara" charset="0"/>
                <a:cs typeface="Candara" charset="0"/>
              </a:rPr>
              <a:t>3-EN-1 : </a:t>
            </a:r>
          </a:p>
          <a:p>
            <a:r>
              <a:rPr lang="fr-FR" sz="2000" dirty="0">
                <a:solidFill>
                  <a:srgbClr val="8EAC13"/>
                </a:solidFill>
                <a:latin typeface="Candara" charset="0"/>
                <a:ea typeface="Candara" charset="0"/>
                <a:cs typeface="Candara" charset="0"/>
              </a:rPr>
              <a:t>Réseau de filières + interface de gestion achats + Réseau consommateur</a:t>
            </a:r>
          </a:p>
        </p:txBody>
      </p:sp>
      <p:pic>
        <p:nvPicPr>
          <p:cNvPr id="35" name="Picture 3" descr="C:\Users\Thierry Vuaille\Dropbox\BovusMarket\2 - Dev - Salon de Cournon\Dessins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24" y="14032"/>
            <a:ext cx="1296144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Espace réservé du contenu 2"/>
          <p:cNvSpPr txBox="1">
            <a:spLocks/>
          </p:cNvSpPr>
          <p:nvPr/>
        </p:nvSpPr>
        <p:spPr>
          <a:xfrm>
            <a:off x="1744478" y="3568111"/>
            <a:ext cx="1186994" cy="3890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b="1" dirty="0">
                <a:latin typeface="Candara" charset="0"/>
                <a:ea typeface="Candara" charset="0"/>
                <a:cs typeface="Candara" charset="0"/>
              </a:rPr>
              <a:t>Filières</a:t>
            </a:r>
            <a:endParaRPr lang="fr-FR" sz="18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8" name="Espace réservé du contenu 2"/>
          <p:cNvSpPr txBox="1">
            <a:spLocks/>
          </p:cNvSpPr>
          <p:nvPr/>
        </p:nvSpPr>
        <p:spPr>
          <a:xfrm>
            <a:off x="8847573" y="2215601"/>
            <a:ext cx="1496899" cy="5653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b="1" dirty="0">
                <a:latin typeface="Candara" charset="0"/>
                <a:ea typeface="Candara" charset="0"/>
                <a:cs typeface="Candara" charset="0"/>
              </a:rPr>
              <a:t>Points de distribution</a:t>
            </a:r>
            <a:endParaRPr lang="fr-FR" sz="1800" dirty="0"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817" y="812019"/>
            <a:ext cx="603347" cy="822746"/>
          </a:xfrm>
          <a:prstGeom prst="rect">
            <a:avLst/>
          </a:prstGeom>
        </p:spPr>
      </p:pic>
      <p:pic>
        <p:nvPicPr>
          <p:cNvPr id="1026" name="Picture 2" descr="C:\Users\Thierry Vuaille\Documents\BOVIMARKET\images bovimarket\Le coin des photos\images pour Bovimarket\ordi 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2610" y="2228035"/>
            <a:ext cx="791819" cy="52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Image 3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560" y="3593520"/>
            <a:ext cx="439960" cy="395441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791" y="4180835"/>
            <a:ext cx="439960" cy="395441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688" y="4842972"/>
            <a:ext cx="439960" cy="395441"/>
          </a:xfrm>
          <a:prstGeom prst="rect">
            <a:avLst/>
          </a:prstGeom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856" y="5492854"/>
            <a:ext cx="439960" cy="395441"/>
          </a:xfrm>
          <a:prstGeom prst="rect">
            <a:avLst/>
          </a:prstGeom>
        </p:spPr>
      </p:pic>
      <p:pic>
        <p:nvPicPr>
          <p:cNvPr id="1027" name="Picture 3" descr="C:\Users\Thierry Vuaille\Documents\BOVIMARKET\images bovimarket\Le coin des photos\logo porc de haute-loir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648" y="3377747"/>
            <a:ext cx="621336" cy="635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926" y="3442988"/>
            <a:ext cx="890191" cy="612006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>
            <a:off x="1717945" y="986825"/>
            <a:ext cx="4090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i="1" dirty="0">
                <a:solidFill>
                  <a:srgbClr val="855221"/>
                </a:solidFill>
                <a:latin typeface="Segoe Script" panose="020B0504020000000003" pitchFamily="34" charset="0"/>
              </a:rPr>
              <a:t>Un système de PME/TPE  connectées en réseau sans équivalent dans le monde !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FB00-DE4B-4937-ADF8-3FDCDAEE804C}" type="slidenum">
              <a:rPr lang="fr-FR" smtClean="0"/>
              <a:t>24</a:t>
            </a:fld>
            <a:endParaRPr lang="fr-FR"/>
          </a:p>
        </p:txBody>
      </p:sp>
      <p:sp>
        <p:nvSpPr>
          <p:cNvPr id="36" name="Espace réservé du contenu 2">
            <a:extLst>
              <a:ext uri="{FF2B5EF4-FFF2-40B4-BE49-F238E27FC236}">
                <a16:creationId xmlns:a16="http://schemas.microsoft.com/office/drawing/2014/main" xmlns="" id="{D35FE150-AC91-46BE-A732-6F8D3115485B}"/>
              </a:ext>
            </a:extLst>
          </p:cNvPr>
          <p:cNvSpPr txBox="1">
            <a:spLocks/>
          </p:cNvSpPr>
          <p:nvPr/>
        </p:nvSpPr>
        <p:spPr>
          <a:xfrm>
            <a:off x="3659925" y="6048506"/>
            <a:ext cx="3312368" cy="5653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dirty="0">
                <a:latin typeface="Candara" charset="0"/>
                <a:ea typeface="Candara" charset="0"/>
                <a:cs typeface="Candara" charset="0"/>
              </a:rPr>
              <a:t>Une organisation numérique </a:t>
            </a:r>
            <a:r>
              <a:rPr lang="fr-FR" sz="1800" u="sng" dirty="0">
                <a:latin typeface="Candara" charset="0"/>
                <a:ea typeface="Candara" charset="0"/>
                <a:cs typeface="Candara" charset="0"/>
              </a:rPr>
              <a:t>unique</a:t>
            </a:r>
            <a:r>
              <a:rPr lang="fr-FR" sz="1800" dirty="0">
                <a:latin typeface="Candara" charset="0"/>
                <a:ea typeface="Candara" charset="0"/>
                <a:cs typeface="Candara" charset="0"/>
              </a:rPr>
              <a:t> « </a:t>
            </a:r>
            <a:r>
              <a:rPr lang="fr-FR" sz="1800" i="1" dirty="0">
                <a:latin typeface="Candara" charset="0"/>
                <a:ea typeface="Candara" charset="0"/>
                <a:cs typeface="Candara" charset="0"/>
              </a:rPr>
              <a:t>en collier de perles</a:t>
            </a:r>
            <a:r>
              <a:rPr lang="fr-FR" sz="1800" dirty="0">
                <a:latin typeface="Candara" charset="0"/>
                <a:ea typeface="Candara" charset="0"/>
                <a:cs typeface="Candara" charset="0"/>
              </a:rPr>
              <a:t> »</a:t>
            </a:r>
          </a:p>
        </p:txBody>
      </p: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xmlns="" id="{9296DBE5-ED1A-4055-966A-0C12D842C087}"/>
              </a:ext>
            </a:extLst>
          </p:cNvPr>
          <p:cNvCxnSpPr>
            <a:cxnSpLocks/>
            <a:endCxn id="16" idx="2"/>
          </p:cNvCxnSpPr>
          <p:nvPr/>
        </p:nvCxnSpPr>
        <p:spPr>
          <a:xfrm flipH="1" flipV="1">
            <a:off x="5149649" y="2924944"/>
            <a:ext cx="569238" cy="686330"/>
          </a:xfrm>
          <a:prstGeom prst="straightConnector1">
            <a:avLst/>
          </a:prstGeom>
          <a:ln w="19050">
            <a:solidFill>
              <a:srgbClr val="8EAD1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xmlns="" id="{434E99B1-2A94-4C97-B260-DE8615E157A7}"/>
              </a:ext>
            </a:extLst>
          </p:cNvPr>
          <p:cNvCxnSpPr>
            <a:cxnSpLocks/>
            <a:endCxn id="15" idx="2"/>
          </p:cNvCxnSpPr>
          <p:nvPr/>
        </p:nvCxnSpPr>
        <p:spPr>
          <a:xfrm flipH="1" flipV="1">
            <a:off x="3783703" y="2924022"/>
            <a:ext cx="1923094" cy="679478"/>
          </a:xfrm>
          <a:prstGeom prst="straightConnector1">
            <a:avLst/>
          </a:prstGeom>
          <a:ln w="19050">
            <a:solidFill>
              <a:srgbClr val="8EAD1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avec flèche 47">
            <a:extLst>
              <a:ext uri="{FF2B5EF4-FFF2-40B4-BE49-F238E27FC236}">
                <a16:creationId xmlns:a16="http://schemas.microsoft.com/office/drawing/2014/main" xmlns="" id="{EAFE4DE4-2141-4F9D-B984-4323690544FF}"/>
              </a:ext>
            </a:extLst>
          </p:cNvPr>
          <p:cNvCxnSpPr>
            <a:cxnSpLocks/>
            <a:endCxn id="14" idx="2"/>
          </p:cNvCxnSpPr>
          <p:nvPr/>
        </p:nvCxnSpPr>
        <p:spPr>
          <a:xfrm flipH="1" flipV="1">
            <a:off x="2491809" y="2924022"/>
            <a:ext cx="3187308" cy="651194"/>
          </a:xfrm>
          <a:prstGeom prst="straightConnector1">
            <a:avLst/>
          </a:prstGeom>
          <a:ln w="19050">
            <a:solidFill>
              <a:srgbClr val="8EAD1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40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FB00-DE4B-4937-ADF8-3FDCDAEE804C}" type="slidenum">
              <a:rPr lang="fr-FR" smtClean="0"/>
              <a:t>25</a:t>
            </a:fld>
            <a:endParaRPr lang="fr-FR"/>
          </a:p>
        </p:txBody>
      </p:sp>
      <p:pic>
        <p:nvPicPr>
          <p:cNvPr id="3074" name="Picture 2" descr="C:\Users\Thierry Vuaille\Documents\BOVIMARKET\SALONS\Agence économique Thonon avril 2017\page recherche - rég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1455923"/>
            <a:ext cx="1944216" cy="200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Thierry Vuaille\Documents\BOVIMARKET\SALONS\Agence économique Thonon avril 2017\page charte - 1 hau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0619" y="1443703"/>
            <a:ext cx="2191673" cy="2273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necteur droit 9"/>
          <p:cNvCxnSpPr/>
          <p:nvPr/>
        </p:nvCxnSpPr>
        <p:spPr>
          <a:xfrm>
            <a:off x="1524000" y="766666"/>
            <a:ext cx="9144000" cy="0"/>
          </a:xfrm>
          <a:prstGeom prst="line">
            <a:avLst/>
          </a:prstGeom>
          <a:ln w="57150" cmpd="sng">
            <a:solidFill>
              <a:srgbClr val="8552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3" descr="C:\Users\Thierry Vuaille\Dropbox\BovusMarket\2 - Dev - Salon de Cournon\Dessins\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24" y="14032"/>
            <a:ext cx="1296144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/>
          <p:cNvSpPr txBox="1">
            <a:spLocks/>
          </p:cNvSpPr>
          <p:nvPr/>
        </p:nvSpPr>
        <p:spPr>
          <a:xfrm>
            <a:off x="2823668" y="1"/>
            <a:ext cx="7844332" cy="73595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fr-FR"/>
            </a:defPPr>
            <a:lvl1pPr algn="ctr">
              <a:defRPr sz="2400">
                <a:solidFill>
                  <a:srgbClr val="660033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defRPr>
            </a:lvl1pPr>
          </a:lstStyle>
          <a:p>
            <a:r>
              <a:rPr lang="fr-FR" sz="2000" dirty="0">
                <a:solidFill>
                  <a:srgbClr val="8EAC13"/>
                </a:solidFill>
                <a:latin typeface="Candara" charset="0"/>
                <a:ea typeface="Candara" charset="0"/>
                <a:cs typeface="Candara" charset="0"/>
              </a:rPr>
              <a:t>LE RESEAU SOCIAL CONSOMMATEUR : </a:t>
            </a:r>
          </a:p>
          <a:p>
            <a:r>
              <a:rPr lang="fr-FR" sz="2000" dirty="0">
                <a:solidFill>
                  <a:srgbClr val="8EAC13"/>
                </a:solidFill>
                <a:latin typeface="Candara" charset="0"/>
                <a:ea typeface="Candara" charset="0"/>
                <a:cs typeface="Candara" charset="0"/>
              </a:rPr>
              <a:t>DECOUVRIR UN PRODUIT DE QUALITE...ET SON TERROIR</a:t>
            </a:r>
            <a:endParaRPr lang="fr-FR" sz="1600" dirty="0">
              <a:solidFill>
                <a:srgbClr val="8EAC13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725" y="3392996"/>
            <a:ext cx="792088" cy="108012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3" y="3812617"/>
            <a:ext cx="1944216" cy="267310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2185" y="3933056"/>
            <a:ext cx="2222447" cy="2847294"/>
          </a:xfrm>
          <a:prstGeom prst="rect">
            <a:avLst/>
          </a:prstGeom>
        </p:spPr>
      </p:pic>
      <p:cxnSp>
        <p:nvCxnSpPr>
          <p:cNvPr id="18" name="Connecteur droit avec flèche 17"/>
          <p:cNvCxnSpPr/>
          <p:nvPr/>
        </p:nvCxnSpPr>
        <p:spPr>
          <a:xfrm flipV="1">
            <a:off x="6350442" y="2456892"/>
            <a:ext cx="1113710" cy="1030137"/>
          </a:xfrm>
          <a:prstGeom prst="straightConnector1">
            <a:avLst/>
          </a:prstGeom>
          <a:ln w="38100">
            <a:solidFill>
              <a:srgbClr val="8EAD1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>
            <a:off x="6456040" y="4473117"/>
            <a:ext cx="1160512" cy="883587"/>
          </a:xfrm>
          <a:prstGeom prst="straightConnector1">
            <a:avLst/>
          </a:prstGeom>
          <a:ln w="38100">
            <a:solidFill>
              <a:srgbClr val="8EAD1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H="1" flipV="1">
            <a:off x="4223793" y="2592314"/>
            <a:ext cx="965255" cy="906662"/>
          </a:xfrm>
          <a:prstGeom prst="straightConnector1">
            <a:avLst/>
          </a:prstGeom>
          <a:ln w="38100">
            <a:solidFill>
              <a:srgbClr val="8EAD1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flipH="1">
            <a:off x="4223792" y="4428098"/>
            <a:ext cx="1181280" cy="1017126"/>
          </a:xfrm>
          <a:prstGeom prst="straightConnector1">
            <a:avLst/>
          </a:prstGeom>
          <a:ln w="38100">
            <a:solidFill>
              <a:srgbClr val="8EAD1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Espace réservé du contenu 2"/>
          <p:cNvSpPr txBox="1">
            <a:spLocks/>
          </p:cNvSpPr>
          <p:nvPr/>
        </p:nvSpPr>
        <p:spPr>
          <a:xfrm>
            <a:off x="2860671" y="812930"/>
            <a:ext cx="2193639" cy="6429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b="1" dirty="0">
                <a:latin typeface="Candara" charset="0"/>
                <a:ea typeface="Candara" charset="0"/>
                <a:cs typeface="Candara" charset="0"/>
              </a:rPr>
              <a:t>Recherche d’un type de produit</a:t>
            </a:r>
            <a:endParaRPr lang="fr-FR" sz="1800" dirty="0">
              <a:latin typeface="Candara" charset="0"/>
              <a:ea typeface="Candara" charset="0"/>
              <a:cs typeface="Candara" charset="0"/>
            </a:endParaRPr>
          </a:p>
        </p:txBody>
      </p:sp>
      <p:sp>
        <p:nvSpPr>
          <p:cNvPr id="32" name="Espace réservé du contenu 2"/>
          <p:cNvSpPr txBox="1">
            <a:spLocks/>
          </p:cNvSpPr>
          <p:nvPr/>
        </p:nvSpPr>
        <p:spPr>
          <a:xfrm>
            <a:off x="4239447" y="5000004"/>
            <a:ext cx="1727091" cy="713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b="1" dirty="0">
                <a:latin typeface="Candara" charset="0"/>
                <a:ea typeface="Candara" charset="0"/>
                <a:cs typeface="Candara" charset="0"/>
              </a:rPr>
              <a:t>Point de </a:t>
            </a:r>
          </a:p>
          <a:p>
            <a:pPr marL="0" indent="0" algn="ctr">
              <a:buNone/>
            </a:pPr>
            <a:r>
              <a:rPr lang="fr-FR" sz="1800" b="1" dirty="0">
                <a:latin typeface="Candara" charset="0"/>
                <a:ea typeface="Candara" charset="0"/>
                <a:cs typeface="Candara" charset="0"/>
              </a:rPr>
              <a:t>distribution</a:t>
            </a:r>
          </a:p>
        </p:txBody>
      </p:sp>
      <p:sp>
        <p:nvSpPr>
          <p:cNvPr id="33" name="Espace réservé du contenu 2"/>
          <p:cNvSpPr txBox="1">
            <a:spLocks/>
          </p:cNvSpPr>
          <p:nvPr/>
        </p:nvSpPr>
        <p:spPr>
          <a:xfrm>
            <a:off x="5429725" y="1808453"/>
            <a:ext cx="2448272" cy="6395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b="1" dirty="0">
                <a:latin typeface="Candara" charset="0"/>
                <a:ea typeface="Candara" charset="0"/>
                <a:cs typeface="Candara" charset="0"/>
              </a:rPr>
              <a:t>Découvrir le terroir, la qualité, la filière</a:t>
            </a:r>
          </a:p>
        </p:txBody>
      </p:sp>
      <p:sp>
        <p:nvSpPr>
          <p:cNvPr id="34" name="Espace réservé du contenu 2"/>
          <p:cNvSpPr txBox="1">
            <a:spLocks/>
          </p:cNvSpPr>
          <p:nvPr/>
        </p:nvSpPr>
        <p:spPr>
          <a:xfrm>
            <a:off x="4367808" y="5877272"/>
            <a:ext cx="3248744" cy="9030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b="1" dirty="0">
                <a:solidFill>
                  <a:srgbClr val="8EAD13"/>
                </a:solidFill>
                <a:latin typeface="Candara" charset="0"/>
                <a:ea typeface="Candara" charset="0"/>
                <a:cs typeface="Candara" charset="0"/>
              </a:rPr>
              <a:t>…et enfin mémoriser et partager ses favoris avec ses amis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4999894" y="886434"/>
            <a:ext cx="3491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i="1" dirty="0">
                <a:solidFill>
                  <a:srgbClr val="8EAD13"/>
                </a:solidFill>
                <a:latin typeface="Segoe Script" panose="020B0504020000000003" pitchFamily="34" charset="0"/>
              </a:rPr>
              <a:t>Mise en avant du </a:t>
            </a:r>
          </a:p>
          <a:p>
            <a:pPr algn="ctr"/>
            <a:r>
              <a:rPr lang="fr-FR" sz="2000" b="1" i="1" dirty="0">
                <a:solidFill>
                  <a:srgbClr val="8EAD13"/>
                </a:solidFill>
                <a:latin typeface="Segoe Script" panose="020B0504020000000003" pitchFamily="34" charset="0"/>
              </a:rPr>
              <a:t>terroir !</a:t>
            </a:r>
          </a:p>
        </p:txBody>
      </p:sp>
    </p:spTree>
    <p:extLst>
      <p:ext uri="{BB962C8B-B14F-4D97-AF65-F5344CB8AC3E}">
        <p14:creationId xmlns:p14="http://schemas.microsoft.com/office/powerpoint/2010/main" val="177765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hierry Vuaille\Documents\Perso\BOVIMARKET\SALONS\Digital Summit 2017\RestaurationCollective2-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297" y="2409369"/>
            <a:ext cx="1634599" cy="3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necteur droit 7"/>
          <p:cNvCxnSpPr/>
          <p:nvPr/>
        </p:nvCxnSpPr>
        <p:spPr>
          <a:xfrm>
            <a:off x="1524000" y="766666"/>
            <a:ext cx="9144000" cy="0"/>
          </a:xfrm>
          <a:prstGeom prst="line">
            <a:avLst/>
          </a:prstGeom>
          <a:ln w="57150" cmpd="sng">
            <a:solidFill>
              <a:srgbClr val="8552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>
            <a:spLocks/>
          </p:cNvSpPr>
          <p:nvPr/>
        </p:nvSpPr>
        <p:spPr>
          <a:xfrm>
            <a:off x="2823668" y="1"/>
            <a:ext cx="7844332" cy="52006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fr-FR"/>
            </a:defPPr>
            <a:lvl1pPr algn="ctr">
              <a:defRPr sz="2400">
                <a:solidFill>
                  <a:srgbClr val="660033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defRPr>
            </a:lvl1pPr>
          </a:lstStyle>
          <a:p>
            <a:r>
              <a:rPr lang="fr-FR" sz="2000" dirty="0">
                <a:solidFill>
                  <a:srgbClr val="8EAC13"/>
                </a:solidFill>
                <a:latin typeface="Candara" charset="0"/>
                <a:ea typeface="Candara" charset="0"/>
                <a:cs typeface="Candara" charset="0"/>
              </a:rPr>
              <a:t> </a:t>
            </a:r>
          </a:p>
          <a:p>
            <a:r>
              <a:rPr lang="fr-FR" sz="2000" dirty="0">
                <a:solidFill>
                  <a:srgbClr val="8EAC13"/>
                </a:solidFill>
                <a:latin typeface="Candara" charset="0"/>
                <a:ea typeface="Candara" charset="0"/>
                <a:cs typeface="Candara" charset="0"/>
              </a:rPr>
              <a:t>LA GESTION COMPLETE DES ACHATS EN RESTAURATION COLLECTIVE</a:t>
            </a:r>
          </a:p>
        </p:txBody>
      </p:sp>
      <p:pic>
        <p:nvPicPr>
          <p:cNvPr id="10" name="Picture 3" descr="C:\Users\Thierry Vuaille\Dropbox\BovusMarket\2 - Dev - Salon de Cournon\Dessins\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524" y="14032"/>
            <a:ext cx="1296144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space réservé du contenu 2"/>
          <p:cNvSpPr txBox="1">
            <a:spLocks/>
          </p:cNvSpPr>
          <p:nvPr/>
        </p:nvSpPr>
        <p:spPr>
          <a:xfrm>
            <a:off x="8259764" y="4103540"/>
            <a:ext cx="2408237" cy="417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b="1" dirty="0">
                <a:latin typeface="Candara" charset="0"/>
                <a:ea typeface="Candara" charset="0"/>
                <a:cs typeface="Candara" charset="0"/>
              </a:rPr>
              <a:t>Recettes &amp; menus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572" y="1115135"/>
            <a:ext cx="1746499" cy="1266803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413" y="2865395"/>
            <a:ext cx="1851141" cy="1267319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2800" y="1637243"/>
            <a:ext cx="3367189" cy="3313559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550" y="4869160"/>
            <a:ext cx="2349785" cy="1206708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5970" y="908576"/>
            <a:ext cx="1678685" cy="119651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475" y="4767486"/>
            <a:ext cx="2202730" cy="1095023"/>
          </a:xfrm>
          <a:prstGeom prst="rect">
            <a:avLst/>
          </a:prstGeom>
        </p:spPr>
      </p:pic>
      <p:sp>
        <p:nvSpPr>
          <p:cNvPr id="27" name="Espace réservé du contenu 2"/>
          <p:cNvSpPr txBox="1">
            <a:spLocks/>
          </p:cNvSpPr>
          <p:nvPr/>
        </p:nvSpPr>
        <p:spPr>
          <a:xfrm>
            <a:off x="7771102" y="2516422"/>
            <a:ext cx="2408237" cy="417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b="1" dirty="0">
                <a:latin typeface="Candara" charset="0"/>
                <a:ea typeface="Candara" charset="0"/>
                <a:cs typeface="Candara" charset="0"/>
              </a:rPr>
              <a:t>Plan alimentaire</a:t>
            </a:r>
          </a:p>
        </p:txBody>
      </p:sp>
      <p:sp>
        <p:nvSpPr>
          <p:cNvPr id="28" name="Espace réservé du contenu 2"/>
          <p:cNvSpPr txBox="1">
            <a:spLocks/>
          </p:cNvSpPr>
          <p:nvPr/>
        </p:nvSpPr>
        <p:spPr>
          <a:xfrm>
            <a:off x="7771100" y="5853294"/>
            <a:ext cx="2717388" cy="41734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b="1" dirty="0">
                <a:latin typeface="Candara" charset="0"/>
                <a:ea typeface="Candara" charset="0"/>
                <a:cs typeface="Candara" charset="0"/>
              </a:rPr>
              <a:t>Planning des commandes</a:t>
            </a:r>
          </a:p>
        </p:txBody>
      </p:sp>
      <p:sp>
        <p:nvSpPr>
          <p:cNvPr id="29" name="Espace réservé du contenu 2"/>
          <p:cNvSpPr txBox="1">
            <a:spLocks/>
          </p:cNvSpPr>
          <p:nvPr/>
        </p:nvSpPr>
        <p:spPr>
          <a:xfrm>
            <a:off x="4477559" y="6040331"/>
            <a:ext cx="2349785" cy="3890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b="1" dirty="0">
                <a:latin typeface="Candara" charset="0"/>
                <a:ea typeface="Candara" charset="0"/>
                <a:cs typeface="Candara" charset="0"/>
              </a:rPr>
              <a:t>Gestion du stock</a:t>
            </a:r>
          </a:p>
        </p:txBody>
      </p:sp>
      <p:sp>
        <p:nvSpPr>
          <p:cNvPr id="30" name="Espace réservé du contenu 2"/>
          <p:cNvSpPr txBox="1">
            <a:spLocks/>
          </p:cNvSpPr>
          <p:nvPr/>
        </p:nvSpPr>
        <p:spPr>
          <a:xfrm>
            <a:off x="2999657" y="2098968"/>
            <a:ext cx="2349785" cy="3890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b="1" dirty="0">
                <a:latin typeface="Candara" charset="0"/>
                <a:ea typeface="Candara" charset="0"/>
                <a:cs typeface="Candara" charset="0"/>
              </a:rPr>
              <a:t>Suivi de gestion</a:t>
            </a:r>
          </a:p>
        </p:txBody>
      </p:sp>
      <p:sp>
        <p:nvSpPr>
          <p:cNvPr id="31" name="Espace réservé du contenu 2"/>
          <p:cNvSpPr txBox="1">
            <a:spLocks/>
          </p:cNvSpPr>
          <p:nvPr/>
        </p:nvSpPr>
        <p:spPr>
          <a:xfrm>
            <a:off x="2781239" y="3909031"/>
            <a:ext cx="1634599" cy="3890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fr-FR" sz="1800" b="1" dirty="0">
                <a:latin typeface="Candara" charset="0"/>
                <a:ea typeface="Candara" charset="0"/>
                <a:cs typeface="Candara" charset="0"/>
              </a:rPr>
              <a:t>Relation convives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384032" y="1115135"/>
            <a:ext cx="1224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i="1" dirty="0"/>
              <a:t>Module A.O.</a:t>
            </a:r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520" y="6270636"/>
            <a:ext cx="580952" cy="571429"/>
          </a:xfrm>
          <a:prstGeom prst="rect">
            <a:avLst/>
          </a:prstGeom>
        </p:spPr>
      </p:pic>
      <p:sp>
        <p:nvSpPr>
          <p:cNvPr id="4" name="Flèche courbée vers la droite 3"/>
          <p:cNvSpPr/>
          <p:nvPr/>
        </p:nvSpPr>
        <p:spPr>
          <a:xfrm rot="20955160">
            <a:off x="7345088" y="6148134"/>
            <a:ext cx="360040" cy="520490"/>
          </a:xfrm>
          <a:prstGeom prst="curved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5" name="Flèche courbée vers la droite 24"/>
          <p:cNvSpPr/>
          <p:nvPr/>
        </p:nvSpPr>
        <p:spPr>
          <a:xfrm flipH="1">
            <a:off x="2857559" y="4550627"/>
            <a:ext cx="1029029" cy="1554986"/>
          </a:xfrm>
          <a:prstGeom prst="curvedRightArrow">
            <a:avLst>
              <a:gd name="adj1" fmla="val 8086"/>
              <a:gd name="adj2" fmla="val 50000"/>
              <a:gd name="adj3" fmla="val 25000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1527524" y="5909855"/>
            <a:ext cx="2219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>
                <a:solidFill>
                  <a:srgbClr val="00B0F0"/>
                </a:solidFill>
                <a:latin typeface="Segoe Script" panose="020B0504020000000003" pitchFamily="34" charset="0"/>
              </a:rPr>
              <a:t>Poursuivre </a:t>
            </a:r>
          </a:p>
          <a:p>
            <a:r>
              <a:rPr lang="fr-FR" sz="1600" b="1" i="1" dirty="0">
                <a:solidFill>
                  <a:srgbClr val="00B0F0"/>
                </a:solidFill>
                <a:latin typeface="Segoe Script" panose="020B0504020000000003" pitchFamily="34" charset="0"/>
              </a:rPr>
              <a:t>la découverte des produits !</a:t>
            </a:r>
          </a:p>
        </p:txBody>
      </p:sp>
      <p:sp>
        <p:nvSpPr>
          <p:cNvPr id="32" name="ZoneTexte 31"/>
          <p:cNvSpPr txBox="1"/>
          <p:nvPr/>
        </p:nvSpPr>
        <p:spPr>
          <a:xfrm>
            <a:off x="8377159" y="6257290"/>
            <a:ext cx="2219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>
                <a:solidFill>
                  <a:srgbClr val="00B0F0"/>
                </a:solidFill>
                <a:latin typeface="Segoe Script" panose="020B0504020000000003" pitchFamily="34" charset="0"/>
              </a:rPr>
              <a:t>Filières </a:t>
            </a:r>
          </a:p>
          <a:p>
            <a:r>
              <a:rPr lang="fr-FR" sz="1600" b="1" i="1" dirty="0">
                <a:solidFill>
                  <a:srgbClr val="00B0F0"/>
                </a:solidFill>
                <a:latin typeface="Segoe Script" panose="020B0504020000000003" pitchFamily="34" charset="0"/>
              </a:rPr>
              <a:t>connectées !</a:t>
            </a: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FB00-DE4B-4937-ADF8-3FDCDAEE804C}" type="slidenum">
              <a:rPr lang="fr-FR" smtClean="0"/>
              <a:t>26</a:t>
            </a:fld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xmlns="" id="{15C68F4C-F036-4B75-8464-F99205711698}"/>
              </a:ext>
            </a:extLst>
          </p:cNvPr>
          <p:cNvSpPr txBox="1"/>
          <p:nvPr/>
        </p:nvSpPr>
        <p:spPr>
          <a:xfrm>
            <a:off x="3747824" y="6356351"/>
            <a:ext cx="3606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i="1" dirty="0">
                <a:solidFill>
                  <a:schemeClr val="bg2">
                    <a:lumMod val="25000"/>
                  </a:schemeClr>
                </a:solidFill>
                <a:latin typeface="Segoe Script" panose="020B0504020000000003" pitchFamily="34" charset="0"/>
              </a:rPr>
              <a:t>Faciliter le </a:t>
            </a:r>
            <a:r>
              <a:rPr lang="fr-FR" sz="1600" b="1" i="1" dirty="0" err="1">
                <a:solidFill>
                  <a:schemeClr val="bg2">
                    <a:lumMod val="25000"/>
                  </a:schemeClr>
                </a:solidFill>
                <a:latin typeface="Segoe Script" panose="020B0504020000000003" pitchFamily="34" charset="0"/>
              </a:rPr>
              <a:t>sourcing</a:t>
            </a:r>
            <a:r>
              <a:rPr lang="fr-FR" sz="1600" b="1" i="1" dirty="0">
                <a:solidFill>
                  <a:schemeClr val="bg2">
                    <a:lumMod val="25000"/>
                  </a:schemeClr>
                </a:solidFill>
                <a:latin typeface="Segoe Script" panose="020B0504020000000003" pitchFamily="34" charset="0"/>
              </a:rPr>
              <a:t> régulier en qualité et en volume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9DE9FD45-55D5-4532-BD80-CCD9D69FF89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547">
            <a:off x="6501581" y="708945"/>
            <a:ext cx="1606941" cy="95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8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/>
          <p:cNvCxnSpPr/>
          <p:nvPr/>
        </p:nvCxnSpPr>
        <p:spPr>
          <a:xfrm>
            <a:off x="1524000" y="766666"/>
            <a:ext cx="9144000" cy="0"/>
          </a:xfrm>
          <a:prstGeom prst="line">
            <a:avLst/>
          </a:prstGeom>
          <a:ln w="57150" cmpd="sng">
            <a:solidFill>
              <a:srgbClr val="85522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>
            <a:spLocks/>
          </p:cNvSpPr>
          <p:nvPr/>
        </p:nvSpPr>
        <p:spPr>
          <a:xfrm>
            <a:off x="2850822" y="1"/>
            <a:ext cx="6485539" cy="73595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fr-FR"/>
            </a:defPPr>
            <a:lvl1pPr algn="ctr">
              <a:defRPr sz="2400">
                <a:solidFill>
                  <a:srgbClr val="660033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defRPr>
            </a:lvl1pPr>
          </a:lstStyle>
          <a:p>
            <a:endParaRPr lang="fr-FR" dirty="0">
              <a:solidFill>
                <a:srgbClr val="8EAC13"/>
              </a:solidFill>
              <a:latin typeface="Candara" charset="0"/>
              <a:ea typeface="Candara" charset="0"/>
              <a:cs typeface="Candara" charset="0"/>
            </a:endParaRPr>
          </a:p>
        </p:txBody>
      </p:sp>
      <p:pic>
        <p:nvPicPr>
          <p:cNvPr id="9" name="Picture 3" descr="C:\Users\Thierry Vuaille\Dropbox\BovusMarket\2 - Dev - Salon de Cournon\Dessins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802" y="1"/>
            <a:ext cx="1296144" cy="70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943468" y="3556132"/>
            <a:ext cx="2300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rId3"/>
              </a:rPr>
              <a:t>www.bovimarket.com</a:t>
            </a:r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4441312" y="4869161"/>
            <a:ext cx="33093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Thierry VUAILLE  thierry.vuaille@bovimarket.com</a:t>
            </a:r>
          </a:p>
          <a:p>
            <a:pPr algn="ctr"/>
            <a:r>
              <a:rPr lang="fr-FR" dirty="0"/>
              <a:t>06.87.99.72.37</a:t>
            </a:r>
          </a:p>
          <a:p>
            <a:pPr algn="ctr"/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4441311" y="4212646"/>
            <a:ext cx="3563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i="1" dirty="0" err="1"/>
              <a:t>Bovimarket</a:t>
            </a:r>
            <a:r>
              <a:rPr lang="fr-FR" i="1" dirty="0"/>
              <a:t> est aussi sur </a:t>
            </a:r>
            <a:r>
              <a:rPr lang="fr-FR" i="1" dirty="0" err="1"/>
              <a:t>linkedin</a:t>
            </a:r>
            <a:endParaRPr lang="fr-FR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DFB00-DE4B-4937-ADF8-3FDCDAEE804C}" type="slidenum">
              <a:rPr lang="fr-FR" smtClean="0"/>
              <a:t>27</a:t>
            </a:fld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37C401CA-0F67-4AF5-8A05-9C4437E4EABB}"/>
              </a:ext>
            </a:extLst>
          </p:cNvPr>
          <p:cNvSpPr txBox="1"/>
          <p:nvPr/>
        </p:nvSpPr>
        <p:spPr>
          <a:xfrm>
            <a:off x="4130916" y="1237625"/>
            <a:ext cx="39278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BOVIMARKET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Est une startup de la French Tech sise à :</a:t>
            </a:r>
          </a:p>
          <a:p>
            <a:pPr algn="ctr"/>
            <a:endParaRPr lang="fr-FR" dirty="0"/>
          </a:p>
          <a:p>
            <a:pPr algn="ctr"/>
            <a:r>
              <a:rPr lang="fr-FR" dirty="0" err="1"/>
              <a:t>Pascalis</a:t>
            </a:r>
            <a:endParaRPr lang="fr-FR" dirty="0"/>
          </a:p>
          <a:p>
            <a:pPr algn="ctr"/>
            <a:r>
              <a:rPr lang="fr-FR" dirty="0"/>
              <a:t>10, Allée Evariste Galois</a:t>
            </a:r>
          </a:p>
          <a:p>
            <a:pPr algn="ctr"/>
            <a:r>
              <a:rPr lang="fr-FR" dirty="0"/>
              <a:t>63000 CLERMONT-FERRAND</a:t>
            </a:r>
          </a:p>
          <a:p>
            <a:pPr algn="ctr"/>
            <a:r>
              <a:rPr lang="fr-FR" dirty="0"/>
              <a:t>04.73.44.56.32</a:t>
            </a:r>
          </a:p>
          <a:p>
            <a:pPr algn="ctr"/>
            <a:endParaRPr lang="fr-FR" dirty="0"/>
          </a:p>
          <a:p>
            <a:pPr algn="ctr"/>
            <a:r>
              <a:rPr lang="fr-FR" dirty="0"/>
              <a:t>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1422CD09-1DEF-45D0-9BB4-27A88DB9B7F1}"/>
              </a:ext>
            </a:extLst>
          </p:cNvPr>
          <p:cNvSpPr txBox="1">
            <a:spLocks/>
          </p:cNvSpPr>
          <p:nvPr/>
        </p:nvSpPr>
        <p:spPr>
          <a:xfrm>
            <a:off x="2823668" y="1"/>
            <a:ext cx="7272022" cy="73595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fr-FR"/>
            </a:defPPr>
            <a:lvl1pPr algn="ctr">
              <a:defRPr sz="2400">
                <a:solidFill>
                  <a:srgbClr val="660033"/>
                </a:solidFill>
                <a:latin typeface="Arial" panose="020B0604020202020204" pitchFamily="34" charset="0"/>
                <a:ea typeface="Batang" panose="02030600000101010101" pitchFamily="18" charset="-127"/>
                <a:cs typeface="Arial" panose="020B0604020202020204" pitchFamily="34" charset="0"/>
              </a:defRPr>
            </a:lvl1pPr>
          </a:lstStyle>
          <a:p>
            <a:r>
              <a:rPr lang="fr-FR" sz="2000" dirty="0">
                <a:solidFill>
                  <a:srgbClr val="8EAC13"/>
                </a:solidFill>
                <a:latin typeface="Candara" charset="0"/>
                <a:ea typeface="Candara" charset="0"/>
                <a:cs typeface="Candara" charset="0"/>
              </a:rPr>
              <a:t>POUR NOUS CONTACTER</a:t>
            </a:r>
          </a:p>
        </p:txBody>
      </p:sp>
    </p:spTree>
    <p:extLst>
      <p:ext uri="{BB962C8B-B14F-4D97-AF65-F5344CB8AC3E}">
        <p14:creationId xmlns:p14="http://schemas.microsoft.com/office/powerpoint/2010/main" val="130629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5964" y="1720334"/>
            <a:ext cx="1038551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b="1" dirty="0" smtClean="0">
                <a:effectLst/>
                <a:latin typeface="Avenir Next Condensed" charset="0"/>
                <a:ea typeface="Avenir Next Condensed" charset="0"/>
                <a:cs typeface="Avenir Next Condensed" charset="0"/>
              </a:rPr>
              <a:t>Données, </a:t>
            </a:r>
            <a:r>
              <a:rPr lang="fr-FR" sz="4800" b="1" dirty="0" err="1" smtClean="0">
                <a:effectLst/>
                <a:latin typeface="Avenir Next Condensed" charset="0"/>
                <a:ea typeface="Avenir Next Condensed" charset="0"/>
                <a:cs typeface="Avenir Next Condensed" charset="0"/>
              </a:rPr>
              <a:t>dododonnées</a:t>
            </a:r>
            <a:r>
              <a:rPr lang="fr-FR" sz="4800" b="1" dirty="0" smtClean="0">
                <a:effectLst/>
                <a:latin typeface="Avenir Next Condensed" charset="0"/>
                <a:ea typeface="Avenir Next Condensed" charset="0"/>
                <a:cs typeface="Avenir Next Condensed" charset="0"/>
              </a:rPr>
              <a:t> ?</a:t>
            </a:r>
            <a:endParaRPr lang="fr-FR" sz="48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endParaRPr lang="fr-FR" b="1" dirty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Didier C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É</a:t>
            </a:r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LISSE,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responsable du marketing, de la stratégie et de la coordination territoriale, Caisse des Dépôts, Département Développement Numérique des Territoires</a:t>
            </a:r>
          </a:p>
          <a:p>
            <a:endParaRPr lang="en-US" sz="24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en-US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Gaylord MARCHESSEAU, </a:t>
            </a:r>
            <a:r>
              <a:rPr lang="en-US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Account manager, </a:t>
            </a:r>
            <a:r>
              <a:rPr lang="en-US" sz="2400" b="1" dirty="0" err="1">
                <a:latin typeface="Avenir Next Condensed" charset="0"/>
                <a:ea typeface="Avenir Next Condensed" charset="0"/>
                <a:cs typeface="Avenir Next Condensed" charset="0"/>
              </a:rPr>
              <a:t>OpenData</a:t>
            </a:r>
            <a:r>
              <a:rPr lang="en-US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 Soft</a:t>
            </a:r>
            <a:endParaRPr lang="fr-FR" sz="2400" b="1" dirty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endParaRPr lang="fr-FR" sz="24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Renaud QUINTIN,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Fondateur de Achetez A</a:t>
            </a:r>
          </a:p>
          <a:p>
            <a:pPr>
              <a:spcAft>
                <a:spcPts val="0"/>
              </a:spcAft>
            </a:pPr>
            <a:endParaRPr lang="fr-FR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05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31"/>
          <p:cNvSpPr/>
          <p:nvPr/>
        </p:nvSpPr>
        <p:spPr>
          <a:xfrm rot="18900000">
            <a:off x="321974" y="4359869"/>
            <a:ext cx="1614700" cy="1614699"/>
          </a:xfrm>
          <a:custGeom>
            <a:avLst/>
            <a:gdLst>
              <a:gd name="connsiteX0" fmla="*/ 1614699 w 1614700"/>
              <a:gd name="connsiteY0" fmla="*/ 0 h 1614699"/>
              <a:gd name="connsiteX1" fmla="*/ 1614700 w 1614700"/>
              <a:gd name="connsiteY1" fmla="*/ 1614699 h 1614699"/>
              <a:gd name="connsiteX2" fmla="*/ 0 w 1614700"/>
              <a:gd name="connsiteY2" fmla="*/ 1614699 h 1614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4700" h="1614699">
                <a:moveTo>
                  <a:pt x="1614699" y="0"/>
                </a:moveTo>
                <a:lnTo>
                  <a:pt x="1614700" y="1614699"/>
                </a:lnTo>
                <a:lnTo>
                  <a:pt x="0" y="1614699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50800" dist="25400" dir="5400000" algn="t" rotWithShape="0">
              <a:prstClr val="black">
                <a:alpha val="3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41"/>
          </a:p>
        </p:txBody>
      </p:sp>
      <p:sp>
        <p:nvSpPr>
          <p:cNvPr id="28" name="Freeform 27"/>
          <p:cNvSpPr/>
          <p:nvPr/>
        </p:nvSpPr>
        <p:spPr>
          <a:xfrm rot="18900000">
            <a:off x="7044332" y="5018024"/>
            <a:ext cx="3893239" cy="3261747"/>
          </a:xfrm>
          <a:custGeom>
            <a:avLst/>
            <a:gdLst>
              <a:gd name="connsiteX0" fmla="*/ 3893239 w 3893239"/>
              <a:gd name="connsiteY0" fmla="*/ 0 h 3261747"/>
              <a:gd name="connsiteX1" fmla="*/ 3893239 w 3893239"/>
              <a:gd name="connsiteY1" fmla="*/ 2630255 h 3261747"/>
              <a:gd name="connsiteX2" fmla="*/ 3261747 w 3893239"/>
              <a:gd name="connsiteY2" fmla="*/ 3261747 h 3261747"/>
              <a:gd name="connsiteX3" fmla="*/ 0 w 3893239"/>
              <a:gd name="connsiteY3" fmla="*/ 0 h 3261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93239" h="3261747">
                <a:moveTo>
                  <a:pt x="3893239" y="0"/>
                </a:moveTo>
                <a:lnTo>
                  <a:pt x="3893239" y="2630255"/>
                </a:lnTo>
                <a:lnTo>
                  <a:pt x="3261747" y="326174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25400" dir="5400000" algn="t" rotWithShape="0">
              <a:prstClr val="black">
                <a:alpha val="3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41"/>
          </a:p>
        </p:txBody>
      </p:sp>
      <p:sp>
        <p:nvSpPr>
          <p:cNvPr id="34" name="Freeform 33"/>
          <p:cNvSpPr/>
          <p:nvPr/>
        </p:nvSpPr>
        <p:spPr>
          <a:xfrm rot="18900000">
            <a:off x="1513511" y="-2094440"/>
            <a:ext cx="6504700" cy="11743636"/>
          </a:xfrm>
          <a:custGeom>
            <a:avLst/>
            <a:gdLst>
              <a:gd name="connsiteX0" fmla="*/ 3003326 w 5807474"/>
              <a:gd name="connsiteY0" fmla="*/ 0 h 10484858"/>
              <a:gd name="connsiteX1" fmla="*/ 5807474 w 5807474"/>
              <a:gd name="connsiteY1" fmla="*/ 2804148 h 10484858"/>
              <a:gd name="connsiteX2" fmla="*/ 5807474 w 5807474"/>
              <a:gd name="connsiteY2" fmla="*/ 10484858 h 10484858"/>
              <a:gd name="connsiteX3" fmla="*/ 3769480 w 5807474"/>
              <a:gd name="connsiteY3" fmla="*/ 10484858 h 10484858"/>
              <a:gd name="connsiteX4" fmla="*/ 1 w 5807474"/>
              <a:gd name="connsiteY4" fmla="*/ 6715379 h 10484858"/>
              <a:gd name="connsiteX5" fmla="*/ 0 w 5807474"/>
              <a:gd name="connsiteY5" fmla="*/ 3003327 h 10484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07474" h="10484858">
                <a:moveTo>
                  <a:pt x="3003326" y="0"/>
                </a:moveTo>
                <a:lnTo>
                  <a:pt x="5807474" y="2804148"/>
                </a:lnTo>
                <a:lnTo>
                  <a:pt x="5807474" y="10484858"/>
                </a:lnTo>
                <a:lnTo>
                  <a:pt x="3769480" y="10484858"/>
                </a:lnTo>
                <a:lnTo>
                  <a:pt x="1" y="6715379"/>
                </a:lnTo>
                <a:lnTo>
                  <a:pt x="0" y="300332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92100" dir="5400000" algn="t" rotWithShape="0">
              <a:prstClr val="black">
                <a:alpha val="45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41"/>
          </a:p>
        </p:txBody>
      </p:sp>
      <p:pic>
        <p:nvPicPr>
          <p:cNvPr id="2" name="Image 1" descr="concept-HD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22" y="-2309436"/>
            <a:ext cx="9407066" cy="622025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" t="14298" r="3414" b="8723"/>
          <a:stretch/>
        </p:blipFill>
        <p:spPr>
          <a:xfrm>
            <a:off x="3232624" y="4104245"/>
            <a:ext cx="6644185" cy="1497850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3260371" y="5648452"/>
            <a:ext cx="7066324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Roboto Thin" charset="0"/>
                <a:ea typeface="Roboto Thin" charset="0"/>
                <a:cs typeface="Roboto Thin" charset="0"/>
              </a:rPr>
              <a:t>Renaud QUINTIN  /  06 16 71 74 23 </a:t>
            </a:r>
          </a:p>
          <a:p>
            <a:pPr>
              <a:lnSpc>
                <a:spcPct val="150000"/>
              </a:lnSpc>
            </a:pPr>
            <a:r>
              <a:rPr lang="en-US" sz="1200" dirty="0" err="1">
                <a:latin typeface="Roboto Thin" charset="0"/>
                <a:ea typeface="Roboto Thin" charset="0"/>
                <a:cs typeface="Roboto Thin" charset="0"/>
              </a:rPr>
              <a:t>AchetezA</a:t>
            </a:r>
            <a:r>
              <a:rPr lang="en-US" sz="1200" dirty="0">
                <a:latin typeface="Roboto Thin" charset="0"/>
                <a:ea typeface="Roboto Thin" charset="0"/>
                <a:cs typeface="Roboto Thin" charset="0"/>
              </a:rPr>
              <a:t>  /  10, rue Pierre </a:t>
            </a:r>
            <a:r>
              <a:rPr lang="en-US" sz="1200" dirty="0" err="1">
                <a:latin typeface="Roboto Thin" charset="0"/>
                <a:ea typeface="Roboto Thin" charset="0"/>
                <a:cs typeface="Roboto Thin" charset="0"/>
              </a:rPr>
              <a:t>Farigoule</a:t>
            </a:r>
            <a:r>
              <a:rPr lang="en-US" sz="1200" dirty="0">
                <a:latin typeface="Roboto Thin" charset="0"/>
                <a:ea typeface="Roboto Thin" charset="0"/>
                <a:cs typeface="Roboto Thin" charset="0"/>
              </a:rPr>
              <a:t>  /  43000 LE PUY EN VELAY</a:t>
            </a:r>
          </a:p>
          <a:p>
            <a:pPr>
              <a:lnSpc>
                <a:spcPct val="150000"/>
              </a:lnSpc>
            </a:pPr>
            <a:r>
              <a:rPr lang="en-US" sz="1200" dirty="0">
                <a:latin typeface="Roboto Thin" charset="0"/>
                <a:ea typeface="Roboto Thin" charset="0"/>
                <a:cs typeface="Roboto Thin" charset="0"/>
                <a:hlinkClick r:id="rId5"/>
              </a:rPr>
              <a:t>contact@acheteza.com</a:t>
            </a:r>
            <a:r>
              <a:rPr lang="en-US" sz="1200" dirty="0">
                <a:latin typeface="Roboto Thin" charset="0"/>
                <a:ea typeface="Roboto Thin" charset="0"/>
                <a:cs typeface="Roboto Thin" charset="0"/>
              </a:rPr>
              <a:t>  /  </a:t>
            </a:r>
            <a:r>
              <a:rPr lang="en-US" sz="1200" dirty="0">
                <a:latin typeface="Roboto Thin" charset="0"/>
                <a:ea typeface="Roboto Thin" charset="0"/>
                <a:cs typeface="Roboto Thin" charset="0"/>
                <a:hlinkClick r:id="rId6"/>
              </a:rPr>
              <a:t>www.acheteza.com</a:t>
            </a:r>
            <a:r>
              <a:rPr lang="en-US" sz="1200" dirty="0">
                <a:latin typeface="Roboto Thin" charset="0"/>
                <a:ea typeface="Roboto Thin" charset="0"/>
                <a:cs typeface="Roboto Thin" charset="0"/>
              </a:rPr>
              <a:t>               </a:t>
            </a:r>
            <a:r>
              <a:rPr lang="en-US" sz="1200" dirty="0" err="1">
                <a:latin typeface="Roboto Thin" charset="0"/>
                <a:ea typeface="Roboto Thin" charset="0"/>
                <a:cs typeface="Roboto Thin" charset="0"/>
              </a:rPr>
              <a:t>AchetezA</a:t>
            </a:r>
            <a:r>
              <a:rPr lang="en-US" sz="1200" dirty="0">
                <a:latin typeface="Roboto Thin" charset="0"/>
                <a:ea typeface="Roboto Thin" charset="0"/>
                <a:cs typeface="Roboto Thin" charset="0"/>
              </a:rPr>
              <a:t>              @</a:t>
            </a:r>
            <a:r>
              <a:rPr lang="en-US" sz="1200" dirty="0" err="1">
                <a:latin typeface="Roboto Thin" charset="0"/>
                <a:ea typeface="Roboto Thin" charset="0"/>
                <a:cs typeface="Roboto Thin" charset="0"/>
              </a:rPr>
              <a:t>acheteza</a:t>
            </a:r>
            <a:endParaRPr lang="en-US" sz="1200" dirty="0">
              <a:latin typeface="Roboto Thin" charset="0"/>
              <a:ea typeface="Roboto Thin" charset="0"/>
              <a:cs typeface="Roboto Thin" charset="0"/>
            </a:endParaRPr>
          </a:p>
          <a:p>
            <a:pPr>
              <a:lnSpc>
                <a:spcPct val="200000"/>
              </a:lnSpc>
            </a:pPr>
            <a:r>
              <a:rPr lang="en-US" sz="1000" dirty="0">
                <a:latin typeface="Roboto Thin" charset="0"/>
                <a:ea typeface="Roboto Thin" charset="0"/>
                <a:cs typeface="Roboto Thin" charset="0"/>
              </a:rPr>
              <a:t>SIRET : 820 370 740  00012 – SAS au capital de 2 750 000 €</a:t>
            </a:r>
          </a:p>
          <a:p>
            <a:pPr>
              <a:lnSpc>
                <a:spcPct val="200000"/>
              </a:lnSpc>
            </a:pPr>
            <a:endParaRPr lang="en-US" sz="2000" dirty="0">
              <a:latin typeface="Roboto Thin" charset="0"/>
              <a:ea typeface="Roboto Thin" charset="0"/>
              <a:cs typeface="Roboto Thin" charset="0"/>
            </a:endParaRPr>
          </a:p>
        </p:txBody>
      </p:sp>
      <p:grpSp>
        <p:nvGrpSpPr>
          <p:cNvPr id="11" name="Group 905"/>
          <p:cNvGrpSpPr/>
          <p:nvPr/>
        </p:nvGrpSpPr>
        <p:grpSpPr>
          <a:xfrm>
            <a:off x="6800234" y="6240526"/>
            <a:ext cx="252969" cy="252969"/>
            <a:chOff x="1763713" y="2155825"/>
            <a:chExt cx="360000" cy="360000"/>
          </a:xfrm>
        </p:grpSpPr>
        <p:sp>
          <p:nvSpPr>
            <p:cNvPr id="12" name="Oval 89"/>
            <p:cNvSpPr>
              <a:spLocks noChangeArrowheads="1"/>
            </p:cNvSpPr>
            <p:nvPr/>
          </p:nvSpPr>
          <p:spPr bwMode="auto">
            <a:xfrm>
              <a:off x="1763713" y="2155825"/>
              <a:ext cx="360000" cy="360000"/>
            </a:xfrm>
            <a:prstGeom prst="ellipse">
              <a:avLst/>
            </a:prstGeom>
            <a:solidFill>
              <a:srgbClr val="3C5A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0"/>
            <p:cNvSpPr>
              <a:spLocks/>
            </p:cNvSpPr>
            <p:nvPr/>
          </p:nvSpPr>
          <p:spPr bwMode="auto">
            <a:xfrm>
              <a:off x="1886165" y="2236788"/>
              <a:ext cx="125413" cy="231775"/>
            </a:xfrm>
            <a:custGeom>
              <a:avLst/>
              <a:gdLst>
                <a:gd name="T0" fmla="*/ 0 w 64"/>
                <a:gd name="T1" fmla="*/ 64 h 119"/>
                <a:gd name="T2" fmla="*/ 0 w 64"/>
                <a:gd name="T3" fmla="*/ 40 h 119"/>
                <a:gd name="T4" fmla="*/ 18 w 64"/>
                <a:gd name="T5" fmla="*/ 40 h 119"/>
                <a:gd name="T6" fmla="*/ 18 w 64"/>
                <a:gd name="T7" fmla="*/ 31 h 119"/>
                <a:gd name="T8" fmla="*/ 45 w 64"/>
                <a:gd name="T9" fmla="*/ 0 h 119"/>
                <a:gd name="T10" fmla="*/ 64 w 64"/>
                <a:gd name="T11" fmla="*/ 0 h 119"/>
                <a:gd name="T12" fmla="*/ 64 w 64"/>
                <a:gd name="T13" fmla="*/ 24 h 119"/>
                <a:gd name="T14" fmla="*/ 45 w 64"/>
                <a:gd name="T15" fmla="*/ 24 h 119"/>
                <a:gd name="T16" fmla="*/ 40 w 64"/>
                <a:gd name="T17" fmla="*/ 30 h 119"/>
                <a:gd name="T18" fmla="*/ 40 w 64"/>
                <a:gd name="T19" fmla="*/ 40 h 119"/>
                <a:gd name="T20" fmla="*/ 64 w 64"/>
                <a:gd name="T21" fmla="*/ 40 h 119"/>
                <a:gd name="T22" fmla="*/ 64 w 64"/>
                <a:gd name="T23" fmla="*/ 64 h 119"/>
                <a:gd name="T24" fmla="*/ 40 w 64"/>
                <a:gd name="T25" fmla="*/ 64 h 119"/>
                <a:gd name="T26" fmla="*/ 40 w 64"/>
                <a:gd name="T27" fmla="*/ 119 h 119"/>
                <a:gd name="T28" fmla="*/ 18 w 64"/>
                <a:gd name="T29" fmla="*/ 119 h 119"/>
                <a:gd name="T30" fmla="*/ 18 w 64"/>
                <a:gd name="T31" fmla="*/ 64 h 119"/>
                <a:gd name="T32" fmla="*/ 0 w 64"/>
                <a:gd name="T33" fmla="*/ 6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119">
                  <a:moveTo>
                    <a:pt x="0" y="6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14"/>
                    <a:pt x="30" y="0"/>
                    <a:pt x="45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3" y="24"/>
                    <a:pt x="40" y="26"/>
                    <a:pt x="40" y="30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64" y="40"/>
                    <a:pt x="64" y="40"/>
                    <a:pt x="64" y="40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40" y="119"/>
                    <a:pt x="40" y="119"/>
                    <a:pt x="40" y="119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18" y="64"/>
                    <a:pt x="18" y="64"/>
                    <a:pt x="18" y="64"/>
                  </a:cubicBezTo>
                  <a:lnTo>
                    <a:pt x="0" y="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" name="Image 2" descr="twitter rond bleu.ep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443" y="6240526"/>
            <a:ext cx="251050" cy="249663"/>
          </a:xfrm>
          <a:prstGeom prst="rect">
            <a:avLst/>
          </a:prstGeom>
        </p:spPr>
      </p:pic>
      <p:sp>
        <p:nvSpPr>
          <p:cNvPr id="26" name="Freeform 25"/>
          <p:cNvSpPr/>
          <p:nvPr/>
        </p:nvSpPr>
        <p:spPr>
          <a:xfrm rot="18900000">
            <a:off x="9540604" y="1268922"/>
            <a:ext cx="3629297" cy="3860476"/>
          </a:xfrm>
          <a:custGeom>
            <a:avLst/>
            <a:gdLst>
              <a:gd name="connsiteX0" fmla="*/ 4008004 w 4280674"/>
              <a:gd name="connsiteY0" fmla="*/ 0 h 4553344"/>
              <a:gd name="connsiteX1" fmla="*/ 4280674 w 4280674"/>
              <a:gd name="connsiteY1" fmla="*/ 272670 h 4553344"/>
              <a:gd name="connsiteX2" fmla="*/ 0 w 4280674"/>
              <a:gd name="connsiteY2" fmla="*/ 4553344 h 4553344"/>
              <a:gd name="connsiteX3" fmla="*/ 0 w 4280674"/>
              <a:gd name="connsiteY3" fmla="*/ 0 h 455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0674" h="4553344">
                <a:moveTo>
                  <a:pt x="4008004" y="0"/>
                </a:moveTo>
                <a:lnTo>
                  <a:pt x="4280674" y="272670"/>
                </a:lnTo>
                <a:lnTo>
                  <a:pt x="0" y="4553344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50800" dist="25400" dir="5400000" algn="t" rotWithShape="0">
              <a:prstClr val="black">
                <a:alpha val="3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41"/>
          </a:p>
        </p:txBody>
      </p:sp>
      <p:sp>
        <p:nvSpPr>
          <p:cNvPr id="24" name="Freeform 23"/>
          <p:cNvSpPr/>
          <p:nvPr/>
        </p:nvSpPr>
        <p:spPr>
          <a:xfrm rot="18900000">
            <a:off x="6441539" y="-2408450"/>
            <a:ext cx="4601978" cy="4601979"/>
          </a:xfrm>
          <a:custGeom>
            <a:avLst/>
            <a:gdLst>
              <a:gd name="connsiteX0" fmla="*/ 0 w 4173690"/>
              <a:gd name="connsiteY0" fmla="*/ 0 h 4173691"/>
              <a:gd name="connsiteX1" fmla="*/ 4173690 w 4173690"/>
              <a:gd name="connsiteY1" fmla="*/ 4173691 h 4173691"/>
              <a:gd name="connsiteX2" fmla="*/ 0 w 4173690"/>
              <a:gd name="connsiteY2" fmla="*/ 4173690 h 4173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73690" h="4173691">
                <a:moveTo>
                  <a:pt x="0" y="0"/>
                </a:moveTo>
                <a:lnTo>
                  <a:pt x="4173690" y="4173691"/>
                </a:lnTo>
                <a:lnTo>
                  <a:pt x="0" y="417369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25400" dir="5400000" algn="t" rotWithShape="0">
              <a:prstClr val="black">
                <a:alpha val="3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41"/>
          </a:p>
        </p:txBody>
      </p:sp>
    </p:spTree>
    <p:extLst>
      <p:ext uri="{BB962C8B-B14F-4D97-AF65-F5344CB8AC3E}">
        <p14:creationId xmlns:p14="http://schemas.microsoft.com/office/powerpoint/2010/main" val="20231140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9262" y="-6092613"/>
            <a:ext cx="15159412" cy="2077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297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6C95AE-7298-45E1-9514-94AFF5BED89B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TextBox 34"/>
          <p:cNvSpPr txBox="1"/>
          <p:nvPr/>
        </p:nvSpPr>
        <p:spPr>
          <a:xfrm>
            <a:off x="1589048" y="0"/>
            <a:ext cx="92220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bg1"/>
                </a:solidFill>
                <a:latin typeface="Roboto Light" charset="0"/>
                <a:ea typeface="Roboto Light" charset="0"/>
                <a:cs typeface="Roboto Light" charset="0"/>
              </a:rPr>
              <a:t>Management territorial : animation économique et e-administration</a:t>
            </a:r>
            <a:endParaRPr lang="en-US" sz="2000" dirty="0">
              <a:solidFill>
                <a:schemeClr val="bg1"/>
              </a:solidFill>
              <a:latin typeface="Roboto Light" charset="0"/>
              <a:ea typeface="Roboto Light" charset="0"/>
              <a:cs typeface="Roboto Light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5"/>
          <a:stretch/>
        </p:blipFill>
        <p:spPr>
          <a:xfrm>
            <a:off x="864274" y="0"/>
            <a:ext cx="10424533" cy="687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9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384344"/>
            <a:ext cx="5996735" cy="647365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12162" y="-1375"/>
            <a:ext cx="9905999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2334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68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7003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9337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71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005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16339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8673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fr-FR" sz="2000" dirty="0">
                <a:latin typeface="Roboto light"/>
                <a:cs typeface="Roboto light"/>
                <a:sym typeface="Wingdings" panose="05000000000000000000" pitchFamily="2" charset="2"/>
              </a:rPr>
              <a:t>La référence éprouvée et déployée partout en France</a:t>
            </a:r>
            <a:endParaRPr lang="fr-FR" sz="2000" dirty="0">
              <a:latin typeface="Roboto light"/>
              <a:cs typeface="Roboto light"/>
            </a:endParaRPr>
          </a:p>
        </p:txBody>
      </p:sp>
      <p:sp>
        <p:nvSpPr>
          <p:cNvPr id="10" name="Slide Number Placeholder 5"/>
          <p:cNvSpPr>
            <a:spLocks noGrp="1"/>
          </p:cNvSpPr>
          <p:nvPr/>
        </p:nvSpPr>
        <p:spPr>
          <a:xfrm>
            <a:off x="10284317" y="6224346"/>
            <a:ext cx="450697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804668" rtl="0" eaLnBrk="1" latinLnBrk="0" hangingPunct="1">
              <a:defRPr sz="975" b="0" i="0" kern="120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402334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68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7003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9337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71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005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16339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8673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6C95AE-7298-45E1-9514-94AFF5BED89B}" type="slidenum">
              <a:rPr lang="en-US"/>
              <a:pPr/>
              <a:t>31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163525" y="398736"/>
            <a:ext cx="2704447" cy="65556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2334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68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7003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9337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71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005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16339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8673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b="1" u="sng" dirty="0">
                <a:latin typeface="Roboto Light" charset="0"/>
                <a:ea typeface="Roboto Light" charset="0"/>
                <a:cs typeface="Roboto Light" charset="0"/>
              </a:rPr>
              <a:t>Territoires utilisant </a:t>
            </a:r>
            <a:r>
              <a:rPr lang="fr-FR" sz="1400" b="1" u="sng" dirty="0" err="1">
                <a:latin typeface="Roboto Light" charset="0"/>
                <a:ea typeface="Roboto Light" charset="0"/>
                <a:cs typeface="Roboto Light" charset="0"/>
              </a:rPr>
              <a:t>AchetezA</a:t>
            </a:r>
            <a:endParaRPr lang="fr-FR" sz="1400" b="1" u="sng" dirty="0">
              <a:latin typeface="Roboto Light" charset="0"/>
              <a:ea typeface="Roboto Light" charset="0"/>
              <a:cs typeface="Roboto Light" charset="0"/>
            </a:endParaRPr>
          </a:p>
          <a:p>
            <a:endParaRPr lang="fr-FR" sz="1400" dirty="0">
              <a:latin typeface="Roboto Light" charset="0"/>
              <a:ea typeface="Roboto Light" charset="0"/>
              <a:cs typeface="Roboto Light" charset="0"/>
            </a:endParaRPr>
          </a:p>
          <a:p>
            <a:r>
              <a:rPr lang="fr-FR" sz="1400" dirty="0">
                <a:latin typeface="Roboto Light" charset="0"/>
                <a:ea typeface="Roboto Light" charset="0"/>
                <a:cs typeface="Roboto Light" charset="0"/>
              </a:rPr>
              <a:t>Le Puy en Velay</a:t>
            </a:r>
          </a:p>
          <a:p>
            <a:r>
              <a:rPr lang="fr-FR" sz="1400" dirty="0">
                <a:latin typeface="Roboto Light" charset="0"/>
                <a:ea typeface="Roboto Light" charset="0"/>
                <a:cs typeface="Roboto Light" charset="0"/>
              </a:rPr>
              <a:t>Dole</a:t>
            </a:r>
          </a:p>
          <a:p>
            <a:r>
              <a:rPr lang="fr-FR" sz="1400" dirty="0">
                <a:latin typeface="Roboto Light" charset="0"/>
                <a:ea typeface="Roboto Light" charset="0"/>
                <a:cs typeface="Roboto Light" charset="0"/>
              </a:rPr>
              <a:t>Saint-Jean-de-Luz</a:t>
            </a:r>
          </a:p>
          <a:p>
            <a:r>
              <a:rPr lang="fr-FR" sz="1400" dirty="0">
                <a:latin typeface="Roboto Light" charset="0"/>
                <a:ea typeface="Roboto Light" charset="0"/>
                <a:cs typeface="Roboto Light" charset="0"/>
              </a:rPr>
              <a:t>Gien</a:t>
            </a:r>
          </a:p>
          <a:p>
            <a:r>
              <a:rPr lang="fr-FR" sz="1400" dirty="0">
                <a:latin typeface="Roboto Light" charset="0"/>
                <a:ea typeface="Roboto Light" charset="0"/>
                <a:cs typeface="Roboto Light" charset="0"/>
              </a:rPr>
              <a:t>Noirmoutier</a:t>
            </a:r>
          </a:p>
          <a:p>
            <a:r>
              <a:rPr lang="fr-FR" sz="1400" dirty="0">
                <a:latin typeface="Roboto Light" charset="0"/>
                <a:ea typeface="Roboto Light" charset="0"/>
                <a:cs typeface="Roboto Light" charset="0"/>
              </a:rPr>
              <a:t>Sens</a:t>
            </a:r>
          </a:p>
          <a:p>
            <a:r>
              <a:rPr lang="fr-FR" sz="1400" dirty="0">
                <a:latin typeface="Roboto Light" charset="0"/>
                <a:ea typeface="Roboto Light" charset="0"/>
                <a:cs typeface="Roboto Light" charset="0"/>
              </a:rPr>
              <a:t>Valencienne</a:t>
            </a:r>
          </a:p>
          <a:p>
            <a:r>
              <a:rPr lang="fr-FR" sz="1400" dirty="0">
                <a:latin typeface="Roboto Light" charset="0"/>
                <a:ea typeface="Roboto Light" charset="0"/>
                <a:cs typeface="Roboto Light" charset="0"/>
              </a:rPr>
              <a:t>Millau</a:t>
            </a:r>
          </a:p>
          <a:p>
            <a:r>
              <a:rPr lang="fr-FR" sz="1400" dirty="0">
                <a:latin typeface="Roboto Light" charset="0"/>
                <a:ea typeface="Roboto Light" charset="0"/>
                <a:cs typeface="Roboto Light" charset="0"/>
              </a:rPr>
              <a:t>Roanne</a:t>
            </a:r>
          </a:p>
          <a:p>
            <a:r>
              <a:rPr lang="fr-FR" sz="1400" dirty="0">
                <a:latin typeface="Roboto Light" charset="0"/>
                <a:ea typeface="Roboto Light" charset="0"/>
                <a:cs typeface="Roboto Light" charset="0"/>
              </a:rPr>
              <a:t>Cambrai</a:t>
            </a:r>
          </a:p>
          <a:p>
            <a:r>
              <a:rPr lang="fr-FR" sz="1400" dirty="0">
                <a:latin typeface="Roboto Light" charset="0"/>
                <a:ea typeface="Roboto Light" charset="0"/>
                <a:cs typeface="Roboto Light" charset="0"/>
              </a:rPr>
              <a:t>Pierrelatte</a:t>
            </a:r>
          </a:p>
          <a:p>
            <a:r>
              <a:rPr lang="fr-FR" sz="1400" dirty="0">
                <a:latin typeface="Roboto Light" charset="0"/>
                <a:ea typeface="Roboto Light" charset="0"/>
                <a:cs typeface="Roboto Light" charset="0"/>
              </a:rPr>
              <a:t>Autun</a:t>
            </a:r>
          </a:p>
          <a:p>
            <a:r>
              <a:rPr lang="fr-FR" sz="1400" dirty="0" err="1">
                <a:latin typeface="Roboto Light" charset="0"/>
                <a:ea typeface="Roboto Light" charset="0"/>
                <a:cs typeface="Roboto Light" charset="0"/>
              </a:rPr>
              <a:t>Marcq</a:t>
            </a:r>
            <a:r>
              <a:rPr lang="fr-FR" sz="1400" dirty="0">
                <a:latin typeface="Roboto Light" charset="0"/>
                <a:ea typeface="Roboto Light" charset="0"/>
                <a:cs typeface="Roboto Light" charset="0"/>
              </a:rPr>
              <a:t> en </a:t>
            </a:r>
            <a:r>
              <a:rPr lang="fr-FR" sz="1400" dirty="0" err="1">
                <a:latin typeface="Roboto Light" charset="0"/>
                <a:ea typeface="Roboto Light" charset="0"/>
                <a:cs typeface="Roboto Light" charset="0"/>
              </a:rPr>
              <a:t>Baroeul</a:t>
            </a:r>
            <a:endParaRPr lang="fr-FR" sz="1400" dirty="0">
              <a:latin typeface="Roboto Light" charset="0"/>
              <a:ea typeface="Roboto Light" charset="0"/>
              <a:cs typeface="Roboto Light" charset="0"/>
            </a:endParaRPr>
          </a:p>
          <a:p>
            <a:r>
              <a:rPr lang="fr-FR" sz="1400" dirty="0">
                <a:latin typeface="Roboto Light" charset="0"/>
                <a:ea typeface="Roboto Light" charset="0"/>
                <a:cs typeface="Roboto Light" charset="0"/>
              </a:rPr>
              <a:t>Villeneuve sur Lot</a:t>
            </a:r>
          </a:p>
          <a:p>
            <a:r>
              <a:rPr lang="fr-FR" sz="1400" dirty="0">
                <a:latin typeface="Roboto Light" charset="0"/>
                <a:ea typeface="Roboto Light" charset="0"/>
                <a:cs typeface="Roboto Light" charset="0"/>
              </a:rPr>
              <a:t>Maubeuge</a:t>
            </a:r>
          </a:p>
          <a:p>
            <a:r>
              <a:rPr lang="fr-FR" sz="1400" dirty="0">
                <a:latin typeface="Roboto Light" charset="0"/>
                <a:ea typeface="Roboto Light" charset="0"/>
                <a:cs typeface="Roboto Light" charset="0"/>
              </a:rPr>
              <a:t>Baugé en Anjou</a:t>
            </a:r>
          </a:p>
          <a:p>
            <a:r>
              <a:rPr lang="fr-FR" sz="1400" dirty="0">
                <a:latin typeface="Roboto Light" charset="0"/>
                <a:ea typeface="Roboto Light" charset="0"/>
                <a:cs typeface="Roboto Light" charset="0"/>
              </a:rPr>
              <a:t>Clamecy</a:t>
            </a:r>
          </a:p>
          <a:p>
            <a:r>
              <a:rPr lang="fr-FR" sz="1400" dirty="0">
                <a:latin typeface="Roboto Light" charset="0"/>
                <a:ea typeface="Roboto Light" charset="0"/>
                <a:cs typeface="Roboto Light" charset="0"/>
              </a:rPr>
              <a:t>Commentry</a:t>
            </a:r>
          </a:p>
          <a:p>
            <a:r>
              <a:rPr lang="fr-FR" sz="1400" dirty="0">
                <a:latin typeface="Roboto Light" charset="0"/>
                <a:ea typeface="Roboto Light" charset="0"/>
                <a:cs typeface="Roboto Light" charset="0"/>
              </a:rPr>
              <a:t>Issoire</a:t>
            </a:r>
          </a:p>
          <a:p>
            <a:r>
              <a:rPr lang="fr-FR" sz="1400" dirty="0">
                <a:latin typeface="Roboto Light" charset="0"/>
                <a:ea typeface="Roboto Light" charset="0"/>
                <a:cs typeface="Roboto Light" charset="0"/>
              </a:rPr>
              <a:t>Livradois Forez (Ambert) Montluçon</a:t>
            </a:r>
          </a:p>
          <a:p>
            <a:r>
              <a:rPr lang="fr-FR" sz="1400" dirty="0" err="1">
                <a:latin typeface="Roboto Light" charset="0"/>
                <a:ea typeface="Roboto Light" charset="0"/>
                <a:cs typeface="Roboto Light" charset="0"/>
              </a:rPr>
              <a:t>Cosne-d’Allier</a:t>
            </a:r>
            <a:endParaRPr lang="fr-FR" sz="1400" dirty="0">
              <a:latin typeface="Roboto Light" charset="0"/>
              <a:ea typeface="Roboto Light" charset="0"/>
              <a:cs typeface="Roboto Light" charset="0"/>
            </a:endParaRPr>
          </a:p>
          <a:p>
            <a:r>
              <a:rPr lang="fr-FR" sz="1400" dirty="0">
                <a:latin typeface="Roboto Light" charset="0"/>
                <a:ea typeface="Roboto Light" charset="0"/>
                <a:cs typeface="Roboto Light" charset="0"/>
              </a:rPr>
              <a:t>Montmarault</a:t>
            </a:r>
          </a:p>
          <a:p>
            <a:r>
              <a:rPr lang="fr-FR" sz="1400" dirty="0" err="1">
                <a:latin typeface="Roboto Light" charset="0"/>
                <a:ea typeface="Roboto Light" charset="0"/>
                <a:cs typeface="Roboto Light" charset="0"/>
              </a:rPr>
              <a:t>Marcillat</a:t>
            </a:r>
            <a:endParaRPr lang="fr-FR" sz="1400" dirty="0">
              <a:latin typeface="Roboto Light" charset="0"/>
              <a:ea typeface="Roboto Light" charset="0"/>
              <a:cs typeface="Roboto Light" charset="0"/>
            </a:endParaRPr>
          </a:p>
          <a:p>
            <a:r>
              <a:rPr lang="fr-FR" sz="1400" dirty="0">
                <a:latin typeface="Roboto Light" charset="0"/>
                <a:ea typeface="Roboto Light" charset="0"/>
                <a:cs typeface="Roboto Light" charset="0"/>
              </a:rPr>
              <a:t>Neris les Bains</a:t>
            </a:r>
          </a:p>
          <a:p>
            <a:r>
              <a:rPr lang="fr-FR" sz="1400" dirty="0">
                <a:latin typeface="Roboto Light" charset="0"/>
                <a:ea typeface="Roboto Light" charset="0"/>
                <a:cs typeface="Roboto Light" charset="0"/>
              </a:rPr>
              <a:t>Vallon en Sully</a:t>
            </a:r>
          </a:p>
          <a:p>
            <a:r>
              <a:rPr lang="fr-FR" sz="1400" dirty="0">
                <a:latin typeface="Roboto Light" charset="0"/>
                <a:ea typeface="Roboto Light" charset="0"/>
                <a:cs typeface="Roboto Light" charset="0"/>
              </a:rPr>
              <a:t>Huriel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038904" y="814233"/>
            <a:ext cx="2349686" cy="28931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2334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68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7003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9337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71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005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16339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8673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 err="1">
                <a:latin typeface="Roboto Light" charset="0"/>
                <a:ea typeface="Roboto Light" charset="0"/>
                <a:cs typeface="Roboto Light" charset="0"/>
              </a:rPr>
              <a:t>Cerilly</a:t>
            </a:r>
            <a:endParaRPr lang="fr-FR" sz="1400" dirty="0">
              <a:latin typeface="Roboto Light" charset="0"/>
              <a:ea typeface="Roboto Light" charset="0"/>
              <a:cs typeface="Roboto Light" charset="0"/>
            </a:endParaRPr>
          </a:p>
          <a:p>
            <a:r>
              <a:rPr lang="fr-FR" sz="1400" dirty="0">
                <a:latin typeface="Roboto Light" charset="0"/>
                <a:ea typeface="Roboto Light" charset="0"/>
                <a:cs typeface="Roboto Light" charset="0"/>
              </a:rPr>
              <a:t>Villefranche</a:t>
            </a:r>
          </a:p>
          <a:p>
            <a:r>
              <a:rPr lang="fr-FR" sz="1400" dirty="0">
                <a:latin typeface="Roboto Light" charset="0"/>
                <a:ea typeface="Roboto Light" charset="0"/>
                <a:cs typeface="Roboto Light" charset="0"/>
              </a:rPr>
              <a:t>Moulins</a:t>
            </a:r>
          </a:p>
          <a:p>
            <a:r>
              <a:rPr lang="fr-FR" sz="1400" dirty="0">
                <a:latin typeface="Roboto Light" charset="0"/>
                <a:ea typeface="Roboto Light" charset="0"/>
                <a:cs typeface="Roboto Light" charset="0"/>
              </a:rPr>
              <a:t>Saint-Paulien</a:t>
            </a:r>
          </a:p>
          <a:p>
            <a:r>
              <a:rPr lang="fr-FR" sz="1400" dirty="0" err="1">
                <a:latin typeface="Roboto Light" charset="0"/>
                <a:ea typeface="Roboto Light" charset="0"/>
                <a:cs typeface="Roboto Light" charset="0"/>
              </a:rPr>
              <a:t>Saint-Amand</a:t>
            </a:r>
            <a:r>
              <a:rPr lang="fr-FR" sz="1400" dirty="0">
                <a:latin typeface="Roboto Light" charset="0"/>
                <a:ea typeface="Roboto Light" charset="0"/>
                <a:cs typeface="Roboto Light" charset="0"/>
              </a:rPr>
              <a:t> </a:t>
            </a:r>
            <a:r>
              <a:rPr lang="fr-FR" sz="1400" dirty="0" err="1">
                <a:latin typeface="Roboto Light" charset="0"/>
                <a:ea typeface="Roboto Light" charset="0"/>
                <a:cs typeface="Roboto Light" charset="0"/>
              </a:rPr>
              <a:t>Montrond</a:t>
            </a:r>
            <a:r>
              <a:rPr lang="fr-FR" sz="1400" dirty="0">
                <a:latin typeface="Roboto Light" charset="0"/>
                <a:ea typeface="Roboto Light" charset="0"/>
                <a:cs typeface="Roboto Light" charset="0"/>
              </a:rPr>
              <a:t> </a:t>
            </a:r>
          </a:p>
          <a:p>
            <a:r>
              <a:rPr lang="fr-FR" sz="1400" dirty="0">
                <a:latin typeface="Roboto Light" charset="0"/>
                <a:ea typeface="Roboto Light" charset="0"/>
                <a:cs typeface="Roboto Light" charset="0"/>
              </a:rPr>
              <a:t>Saint-Amand-Les-Eaux</a:t>
            </a:r>
          </a:p>
          <a:p>
            <a:r>
              <a:rPr lang="fr-FR" sz="1400" dirty="0">
                <a:latin typeface="Roboto Light" charset="0"/>
                <a:ea typeface="Roboto Light" charset="0"/>
                <a:cs typeface="Roboto Light" charset="0"/>
              </a:rPr>
              <a:t>Sambre Avesnois</a:t>
            </a:r>
          </a:p>
          <a:p>
            <a:r>
              <a:rPr lang="fr-FR" sz="1400" dirty="0">
                <a:latin typeface="Roboto Light" charset="0"/>
                <a:ea typeface="Roboto Light" charset="0"/>
                <a:cs typeface="Roboto Light" charset="0"/>
              </a:rPr>
              <a:t>Ussel</a:t>
            </a:r>
          </a:p>
          <a:p>
            <a:r>
              <a:rPr lang="fr-FR" sz="1400" dirty="0" err="1">
                <a:latin typeface="Roboto Light" charset="0"/>
                <a:ea typeface="Roboto Light" charset="0"/>
                <a:cs typeface="Roboto Light" charset="0"/>
              </a:rPr>
              <a:t>Viesly</a:t>
            </a:r>
            <a:endParaRPr lang="fr-FR" sz="1400" dirty="0">
              <a:latin typeface="Roboto Light" charset="0"/>
              <a:ea typeface="Roboto Light" charset="0"/>
              <a:cs typeface="Roboto Light" charset="0"/>
            </a:endParaRPr>
          </a:p>
          <a:p>
            <a:r>
              <a:rPr lang="fr-FR" sz="1400" dirty="0">
                <a:latin typeface="Roboto Light" charset="0"/>
                <a:ea typeface="Roboto Light" charset="0"/>
                <a:cs typeface="Roboto Light" charset="0"/>
              </a:rPr>
              <a:t>Bourbon Lancy</a:t>
            </a:r>
          </a:p>
          <a:p>
            <a:r>
              <a:rPr lang="fr-FR" sz="1400" dirty="0">
                <a:latin typeface="Roboto Light" charset="0"/>
                <a:ea typeface="Roboto Light" charset="0"/>
                <a:cs typeface="Roboto Light" charset="0"/>
              </a:rPr>
              <a:t>Saint-Claude</a:t>
            </a:r>
          </a:p>
          <a:p>
            <a:r>
              <a:rPr lang="fr-FR" sz="1400" dirty="0" err="1">
                <a:latin typeface="Roboto Light" charset="0"/>
                <a:ea typeface="Roboto Light" charset="0"/>
                <a:cs typeface="Roboto Light" charset="0"/>
              </a:rPr>
              <a:t>Avermes</a:t>
            </a:r>
            <a:endParaRPr lang="fr-FR" sz="1400" dirty="0">
              <a:latin typeface="Roboto Light" charset="0"/>
              <a:ea typeface="Roboto Light" charset="0"/>
              <a:cs typeface="Roboto Light" charset="0"/>
            </a:endParaRPr>
          </a:p>
          <a:p>
            <a:r>
              <a:rPr lang="fr-FR" sz="1400" dirty="0">
                <a:latin typeface="Roboto Light" charset="0"/>
                <a:ea typeface="Roboto Light" charset="0"/>
                <a:cs typeface="Roboto Light" charset="0"/>
              </a:rPr>
              <a:t>Chalons en Champagne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72258" y="6337348"/>
            <a:ext cx="3949693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2334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68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7003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9337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71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005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16339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8673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latin typeface="Roboto Light" charset="0"/>
                <a:ea typeface="Roboto Light" charset="0"/>
                <a:cs typeface="Roboto Light" charset="0"/>
              </a:rPr>
              <a:t>Territoire en cours de signature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103942" y="5916569"/>
            <a:ext cx="3949693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02334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68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7003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9337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71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005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16339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8673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>
                <a:latin typeface="Roboto Light" charset="0"/>
                <a:ea typeface="Roboto Light" charset="0"/>
                <a:cs typeface="Roboto Light" charset="0"/>
              </a:rPr>
              <a:t>Territoire utilisant </a:t>
            </a:r>
            <a:r>
              <a:rPr lang="fr-FR" sz="1400" dirty="0" err="1">
                <a:latin typeface="Roboto Light" charset="0"/>
                <a:ea typeface="Roboto Light" charset="0"/>
                <a:cs typeface="Roboto Light" charset="0"/>
              </a:rPr>
              <a:t>AchetezA</a:t>
            </a:r>
            <a:endParaRPr lang="fr-FR" sz="1400" dirty="0">
              <a:latin typeface="Roboto Light" charset="0"/>
              <a:ea typeface="Roboto Light" charset="0"/>
              <a:cs typeface="Robo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6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6C95AE-7298-45E1-9514-94AFF5BED89B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Espace réservé du numéro de diapositive 1"/>
          <p:cNvSpPr txBox="1">
            <a:spLocks/>
          </p:cNvSpPr>
          <p:nvPr/>
        </p:nvSpPr>
        <p:spPr>
          <a:xfrm>
            <a:off x="10315156" y="6225721"/>
            <a:ext cx="450697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804668" rtl="0" eaLnBrk="1" latinLnBrk="0" hangingPunct="1">
              <a:defRPr sz="975" b="0" i="0" kern="120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402334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68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7003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9337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71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005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16339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8673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6C95AE-7298-45E1-9514-94AFF5BED89B}" type="slidenum">
              <a:rPr lang="en-US"/>
              <a:pPr/>
              <a:t>32</a:t>
            </a:fld>
            <a:endParaRPr lang="en-US" dirty="0"/>
          </a:p>
        </p:txBody>
      </p:sp>
      <p:sp>
        <p:nvSpPr>
          <p:cNvPr id="4" name="Espace réservé du numéro de diapositive 1"/>
          <p:cNvSpPr txBox="1">
            <a:spLocks/>
          </p:cNvSpPr>
          <p:nvPr/>
        </p:nvSpPr>
        <p:spPr>
          <a:xfrm>
            <a:off x="10315156" y="6225721"/>
            <a:ext cx="450697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804668" rtl="0" eaLnBrk="1" latinLnBrk="0" hangingPunct="1">
              <a:defRPr sz="975" b="0" i="0" kern="1200">
                <a:solidFill>
                  <a:schemeClr val="tx1"/>
                </a:solidFill>
                <a:latin typeface="Roboto Light" charset="0"/>
                <a:ea typeface="Roboto Light" charset="0"/>
                <a:cs typeface="Roboto Light" charset="0"/>
              </a:defRPr>
            </a:lvl1pPr>
            <a:lvl2pPr marL="402334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68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7003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09337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71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005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16339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18673" algn="l" defTabSz="804668" rtl="0" eaLnBrk="1" latinLnBrk="0" hangingPunct="1">
              <a:defRPr sz="15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6C95AE-7298-45E1-9514-94AFF5BED89B}" type="slidenum">
              <a:rPr lang="en-US"/>
              <a:pPr/>
              <a:t>32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43000" y="371476"/>
            <a:ext cx="9906000" cy="648652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1" name="Group 46"/>
          <p:cNvGrpSpPr/>
          <p:nvPr/>
        </p:nvGrpSpPr>
        <p:grpSpPr>
          <a:xfrm>
            <a:off x="4154511" y="335817"/>
            <a:ext cx="3539667" cy="5590354"/>
            <a:chOff x="4606215" y="1799783"/>
            <a:chExt cx="3011098" cy="4755562"/>
          </a:xfrm>
        </p:grpSpPr>
        <p:pic>
          <p:nvPicPr>
            <p:cNvPr id="12" name="Picture 47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06215" y="1799783"/>
              <a:ext cx="3011098" cy="4755562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094539" y="2304908"/>
              <a:ext cx="2002921" cy="355447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950"/>
            </a:p>
          </p:txBody>
        </p:sp>
      </p:grp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555" y="929613"/>
            <a:ext cx="2349194" cy="4178433"/>
          </a:xfrm>
          <a:prstGeom prst="rect">
            <a:avLst/>
          </a:prstGeom>
        </p:spPr>
      </p:pic>
      <p:sp>
        <p:nvSpPr>
          <p:cNvPr id="14" name="Title 2"/>
          <p:cNvSpPr txBox="1">
            <a:spLocks/>
          </p:cNvSpPr>
          <p:nvPr/>
        </p:nvSpPr>
        <p:spPr>
          <a:xfrm>
            <a:off x="1143000" y="1"/>
            <a:ext cx="9906000" cy="372384"/>
          </a:xfrm>
          <a:prstGeom prst="rect">
            <a:avLst/>
          </a:prstGeom>
        </p:spPr>
        <p:txBody>
          <a:bodyPr/>
          <a:lstStyle>
            <a:lvl1pPr algn="l" defTabSz="74292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75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fr-FR" sz="2000" dirty="0">
                <a:latin typeface="Roboto Light"/>
                <a:cs typeface="Roboto medium"/>
              </a:rPr>
              <a:t>Le Smartphone sésame de toutes les compétences de la collectivité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1047850" y="2856371"/>
            <a:ext cx="27980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tx2"/>
                </a:solidFill>
              </a:rPr>
              <a:t>Actualités</a:t>
            </a:r>
            <a:r>
              <a:rPr lang="fr-FR" dirty="0">
                <a:solidFill>
                  <a:schemeClr val="tx2"/>
                </a:solidFill>
              </a:rPr>
              <a:t> </a:t>
            </a:r>
          </a:p>
          <a:p>
            <a:pPr algn="r"/>
            <a:r>
              <a:rPr lang="fr-FR" sz="1200" dirty="0">
                <a:solidFill>
                  <a:schemeClr val="tx2"/>
                </a:solidFill>
              </a:rPr>
              <a:t>Remontées de votre site internet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997024" y="3550571"/>
            <a:ext cx="2798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solidFill>
                  <a:schemeClr val="tx2"/>
                </a:solidFill>
              </a:rPr>
              <a:t>Les </a:t>
            </a:r>
            <a:r>
              <a:rPr lang="fr-FR" b="1" dirty="0">
                <a:solidFill>
                  <a:schemeClr val="tx2"/>
                </a:solidFill>
              </a:rPr>
              <a:t>dates</a:t>
            </a:r>
            <a:r>
              <a:rPr lang="fr-FR" dirty="0">
                <a:solidFill>
                  <a:schemeClr val="tx2"/>
                </a:solidFill>
              </a:rPr>
              <a:t> </a:t>
            </a:r>
            <a:br>
              <a:rPr lang="fr-FR" dirty="0">
                <a:solidFill>
                  <a:schemeClr val="tx2"/>
                </a:solidFill>
              </a:rPr>
            </a:br>
            <a:r>
              <a:rPr lang="fr-FR" dirty="0">
                <a:solidFill>
                  <a:schemeClr val="tx2"/>
                </a:solidFill>
              </a:rPr>
              <a:t>de votre territoire</a:t>
            </a:r>
          </a:p>
        </p:txBody>
      </p:sp>
      <p:cxnSp>
        <p:nvCxnSpPr>
          <p:cNvPr id="19" name="Connecteur droit avec flèche 18"/>
          <p:cNvCxnSpPr/>
          <p:nvPr/>
        </p:nvCxnSpPr>
        <p:spPr>
          <a:xfrm>
            <a:off x="4010323" y="612648"/>
            <a:ext cx="1787434" cy="80525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1090526" y="419119"/>
            <a:ext cx="293152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tx2"/>
                </a:solidFill>
              </a:rPr>
              <a:t>Carte </a:t>
            </a:r>
            <a:r>
              <a:rPr lang="fr-FR" b="1" dirty="0" err="1">
                <a:solidFill>
                  <a:schemeClr val="tx2"/>
                </a:solidFill>
              </a:rPr>
              <a:t>géolocalisée</a:t>
            </a:r>
            <a:r>
              <a:rPr lang="fr-FR" b="1" dirty="0">
                <a:solidFill>
                  <a:schemeClr val="tx2"/>
                </a:solidFill>
              </a:rPr>
              <a:t> </a:t>
            </a:r>
            <a:r>
              <a:rPr lang="fr-FR" dirty="0">
                <a:solidFill>
                  <a:schemeClr val="tx2"/>
                </a:solidFill>
              </a:rPr>
              <a:t>: </a:t>
            </a:r>
            <a:br>
              <a:rPr lang="fr-FR" dirty="0">
                <a:solidFill>
                  <a:schemeClr val="tx2"/>
                </a:solidFill>
              </a:rPr>
            </a:br>
            <a:r>
              <a:rPr lang="fr-FR" dirty="0">
                <a:solidFill>
                  <a:schemeClr val="tx2"/>
                </a:solidFill>
              </a:rPr>
              <a:t> - </a:t>
            </a:r>
            <a:r>
              <a:rPr lang="fr-FR" sz="1200" b="1" dirty="0">
                <a:solidFill>
                  <a:schemeClr val="tx2"/>
                </a:solidFill>
              </a:rPr>
              <a:t>Transports en commun : </a:t>
            </a:r>
            <a:r>
              <a:rPr lang="fr-FR" sz="1200" dirty="0">
                <a:solidFill>
                  <a:schemeClr val="tx2"/>
                </a:solidFill>
              </a:rPr>
              <a:t>carte du réseau, horaires, suivi en temps réel,</a:t>
            </a:r>
            <a:br>
              <a:rPr lang="fr-FR" sz="1200" dirty="0">
                <a:solidFill>
                  <a:schemeClr val="tx2"/>
                </a:solidFill>
              </a:rPr>
            </a:br>
            <a:r>
              <a:rPr lang="fr-FR" sz="1200" dirty="0">
                <a:solidFill>
                  <a:schemeClr val="tx2"/>
                </a:solidFill>
              </a:rPr>
              <a:t>achat de tickets et contrôle accès. </a:t>
            </a:r>
          </a:p>
          <a:p>
            <a:pPr algn="r"/>
            <a:r>
              <a:rPr lang="fr-FR" sz="1200" dirty="0">
                <a:solidFill>
                  <a:schemeClr val="tx2"/>
                </a:solidFill>
              </a:rPr>
              <a:t>- </a:t>
            </a:r>
            <a:r>
              <a:rPr lang="fr-FR" sz="1200" b="1" dirty="0">
                <a:solidFill>
                  <a:schemeClr val="tx2"/>
                </a:solidFill>
              </a:rPr>
              <a:t>Géolocalisation tous services</a:t>
            </a:r>
            <a:br>
              <a:rPr lang="fr-FR" sz="1200" b="1" dirty="0">
                <a:solidFill>
                  <a:schemeClr val="tx2"/>
                </a:solidFill>
              </a:rPr>
            </a:br>
            <a:r>
              <a:rPr lang="fr-FR" sz="1200" b="1" dirty="0">
                <a:solidFill>
                  <a:schemeClr val="tx2"/>
                </a:solidFill>
              </a:rPr>
              <a:t>et équipements  de la collectivités</a:t>
            </a:r>
            <a:r>
              <a:rPr lang="fr-FR" sz="1200" dirty="0">
                <a:solidFill>
                  <a:schemeClr val="tx2"/>
                </a:solidFill>
              </a:rPr>
              <a:t> (monuments, enceintes sportives, parkings)</a:t>
            </a:r>
            <a:br>
              <a:rPr lang="fr-FR" sz="1200" dirty="0">
                <a:solidFill>
                  <a:schemeClr val="tx2"/>
                </a:solidFill>
              </a:rPr>
            </a:br>
            <a:r>
              <a:rPr lang="fr-FR" sz="1200" dirty="0">
                <a:solidFill>
                  <a:schemeClr val="tx2"/>
                </a:solidFill>
              </a:rPr>
              <a:t>- </a:t>
            </a:r>
            <a:r>
              <a:rPr lang="fr-FR" sz="1200" b="1" dirty="0">
                <a:solidFill>
                  <a:schemeClr val="tx2"/>
                </a:solidFill>
              </a:rPr>
              <a:t>Géolocalisation de l’usager : </a:t>
            </a:r>
            <a:br>
              <a:rPr lang="fr-FR" sz="1200" b="1" dirty="0">
                <a:solidFill>
                  <a:schemeClr val="tx2"/>
                </a:solidFill>
              </a:rPr>
            </a:br>
            <a:r>
              <a:rPr lang="fr-FR" sz="1200" dirty="0">
                <a:solidFill>
                  <a:schemeClr val="tx2"/>
                </a:solidFill>
              </a:rPr>
              <a:t>notifications push ciblées selon sa position</a:t>
            </a:r>
          </a:p>
          <a:p>
            <a:pPr marL="171450" indent="-171450" algn="r">
              <a:buFontTx/>
              <a:buChar char="-"/>
            </a:pPr>
            <a:r>
              <a:rPr lang="fr-FR" sz="1200" b="1" dirty="0">
                <a:solidFill>
                  <a:schemeClr val="tx2"/>
                </a:solidFill>
              </a:rPr>
              <a:t>Calculs d’itinéraires </a:t>
            </a:r>
            <a:r>
              <a:rPr lang="fr-FR" sz="1200" dirty="0">
                <a:solidFill>
                  <a:schemeClr val="tx2"/>
                </a:solidFill>
              </a:rPr>
              <a:t>: </a:t>
            </a:r>
            <a:br>
              <a:rPr lang="fr-FR" sz="1200" dirty="0">
                <a:solidFill>
                  <a:schemeClr val="tx2"/>
                </a:solidFill>
              </a:rPr>
            </a:br>
            <a:r>
              <a:rPr lang="fr-FR" sz="1200" dirty="0">
                <a:solidFill>
                  <a:schemeClr val="tx2"/>
                </a:solidFill>
              </a:rPr>
              <a:t>à pied, à vélo, en voiture </a:t>
            </a:r>
          </a:p>
          <a:p>
            <a:pPr marL="171450" indent="-171450" algn="r">
              <a:buFontTx/>
              <a:buChar char="-"/>
            </a:pPr>
            <a:endParaRPr lang="fr-FR" sz="1200" dirty="0">
              <a:solidFill>
                <a:schemeClr val="tx2"/>
              </a:solidFill>
            </a:endParaRPr>
          </a:p>
        </p:txBody>
      </p:sp>
      <p:cxnSp>
        <p:nvCxnSpPr>
          <p:cNvPr id="21" name="Connecteur droit avec flèche 20"/>
          <p:cNvCxnSpPr>
            <a:stCxn id="18" idx="3"/>
          </p:cNvCxnSpPr>
          <p:nvPr/>
        </p:nvCxnSpPr>
        <p:spPr>
          <a:xfrm flipV="1">
            <a:off x="3795089" y="1657064"/>
            <a:ext cx="1546735" cy="221667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stCxn id="16" idx="3"/>
          </p:cNvCxnSpPr>
          <p:nvPr/>
        </p:nvCxnSpPr>
        <p:spPr>
          <a:xfrm flipV="1">
            <a:off x="3845914" y="1570310"/>
            <a:ext cx="992838" cy="156306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 flipH="1" flipV="1">
            <a:off x="6398337" y="1701534"/>
            <a:ext cx="1345080" cy="130202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7245950" y="2835496"/>
            <a:ext cx="2798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2"/>
                </a:solidFill>
              </a:rPr>
              <a:t>Communications</a:t>
            </a:r>
            <a:r>
              <a:rPr lang="fr-FR" dirty="0">
                <a:solidFill>
                  <a:schemeClr val="tx2"/>
                </a:solidFill>
              </a:rPr>
              <a:t> structurantes</a:t>
            </a:r>
          </a:p>
        </p:txBody>
      </p:sp>
      <p:cxnSp>
        <p:nvCxnSpPr>
          <p:cNvPr id="27" name="Connecteur droit avec flèche 26"/>
          <p:cNvCxnSpPr/>
          <p:nvPr/>
        </p:nvCxnSpPr>
        <p:spPr>
          <a:xfrm flipH="1" flipV="1">
            <a:off x="6976483" y="1506346"/>
            <a:ext cx="850151" cy="105493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7534770" y="2395970"/>
            <a:ext cx="2798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2"/>
                </a:solidFill>
              </a:rPr>
              <a:t>Contacts</a:t>
            </a:r>
            <a:r>
              <a:rPr lang="fr-FR" dirty="0">
                <a:solidFill>
                  <a:schemeClr val="tx2"/>
                </a:solidFill>
              </a:rPr>
              <a:t> de la collectivité</a:t>
            </a:r>
          </a:p>
        </p:txBody>
      </p:sp>
      <p:cxnSp>
        <p:nvCxnSpPr>
          <p:cNvPr id="30" name="Connecteur droit avec flèche 29"/>
          <p:cNvCxnSpPr/>
          <p:nvPr/>
        </p:nvCxnSpPr>
        <p:spPr>
          <a:xfrm flipH="1">
            <a:off x="7036057" y="3803162"/>
            <a:ext cx="766880" cy="110769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1" name="ZoneTexte 30"/>
          <p:cNvSpPr txBox="1"/>
          <p:nvPr/>
        </p:nvSpPr>
        <p:spPr>
          <a:xfrm>
            <a:off x="7517091" y="3397143"/>
            <a:ext cx="2798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2"/>
                </a:solidFill>
              </a:rPr>
              <a:t>Place de marché locale </a:t>
            </a:r>
            <a:r>
              <a:rPr lang="fr-FR" dirty="0">
                <a:solidFill>
                  <a:schemeClr val="tx2"/>
                </a:solidFill>
              </a:rPr>
              <a:t>: commerçants, artisans, opérateurs privés</a:t>
            </a:r>
          </a:p>
        </p:txBody>
      </p:sp>
      <p:cxnSp>
        <p:nvCxnSpPr>
          <p:cNvPr id="32" name="Connecteur droit avec flèche 31"/>
          <p:cNvCxnSpPr/>
          <p:nvPr/>
        </p:nvCxnSpPr>
        <p:spPr>
          <a:xfrm>
            <a:off x="3868013" y="4828032"/>
            <a:ext cx="966178" cy="41764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1093760" y="4437070"/>
            <a:ext cx="27980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tx2"/>
                </a:solidFill>
              </a:rPr>
              <a:t>Place de marché citoyenne </a:t>
            </a:r>
            <a:r>
              <a:rPr lang="fr-FR" dirty="0">
                <a:solidFill>
                  <a:schemeClr val="tx2"/>
                </a:solidFill>
              </a:rPr>
              <a:t>: </a:t>
            </a:r>
          </a:p>
          <a:p>
            <a:pPr algn="r"/>
            <a:r>
              <a:rPr lang="fr-FR" dirty="0">
                <a:solidFill>
                  <a:schemeClr val="tx2"/>
                </a:solidFill>
              </a:rPr>
              <a:t>Achat de prestations auprès des services de la collectivité</a:t>
            </a:r>
          </a:p>
        </p:txBody>
      </p:sp>
      <p:cxnSp>
        <p:nvCxnSpPr>
          <p:cNvPr id="36" name="Connecteur droit avec flèche 35"/>
          <p:cNvCxnSpPr/>
          <p:nvPr/>
        </p:nvCxnSpPr>
        <p:spPr>
          <a:xfrm flipV="1">
            <a:off x="3913536" y="5004938"/>
            <a:ext cx="1295062" cy="107582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8" name="ZoneTexte 37"/>
          <p:cNvSpPr txBox="1"/>
          <p:nvPr/>
        </p:nvSpPr>
        <p:spPr>
          <a:xfrm>
            <a:off x="1047850" y="5736719"/>
            <a:ext cx="2939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chemeClr val="tx2"/>
                </a:solidFill>
              </a:rPr>
              <a:t>Signalement</a:t>
            </a:r>
            <a:r>
              <a:rPr lang="fr-FR" dirty="0">
                <a:solidFill>
                  <a:schemeClr val="tx2"/>
                </a:solidFill>
              </a:rPr>
              <a:t> </a:t>
            </a:r>
            <a:r>
              <a:rPr lang="fr-FR" b="1" dirty="0">
                <a:solidFill>
                  <a:schemeClr val="tx2"/>
                </a:solidFill>
              </a:rPr>
              <a:t>géo localisé </a:t>
            </a:r>
            <a:r>
              <a:rPr lang="fr-FR" dirty="0">
                <a:solidFill>
                  <a:schemeClr val="tx2"/>
                </a:solidFill>
              </a:rPr>
              <a:t>incivilité, matériels défectueux… </a:t>
            </a:r>
          </a:p>
        </p:txBody>
      </p:sp>
      <p:cxnSp>
        <p:nvCxnSpPr>
          <p:cNvPr id="39" name="Connecteur droit avec flèche 38"/>
          <p:cNvCxnSpPr/>
          <p:nvPr/>
        </p:nvCxnSpPr>
        <p:spPr>
          <a:xfrm flipH="1" flipV="1">
            <a:off x="6556749" y="4994580"/>
            <a:ext cx="1378402" cy="534943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1" name="ZoneTexte 40"/>
          <p:cNvSpPr txBox="1"/>
          <p:nvPr/>
        </p:nvSpPr>
        <p:spPr>
          <a:xfrm>
            <a:off x="8002773" y="5360290"/>
            <a:ext cx="2798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>
                <a:solidFill>
                  <a:schemeClr val="tx2"/>
                </a:solidFill>
              </a:rPr>
              <a:t>Téléservices</a:t>
            </a:r>
            <a:endParaRPr lang="fr-FR" b="1" dirty="0">
              <a:solidFill>
                <a:schemeClr val="tx2"/>
              </a:solidFill>
            </a:endParaRPr>
          </a:p>
        </p:txBody>
      </p:sp>
      <p:cxnSp>
        <p:nvCxnSpPr>
          <p:cNvPr id="42" name="Connecteur droit avec flèche 41"/>
          <p:cNvCxnSpPr/>
          <p:nvPr/>
        </p:nvCxnSpPr>
        <p:spPr>
          <a:xfrm flipH="1" flipV="1">
            <a:off x="5890861" y="4994579"/>
            <a:ext cx="33482" cy="96725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0" name="ZoneTexte 59"/>
          <p:cNvSpPr txBox="1"/>
          <p:nvPr/>
        </p:nvSpPr>
        <p:spPr>
          <a:xfrm>
            <a:off x="4454757" y="5926886"/>
            <a:ext cx="29391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chemeClr val="tx2"/>
                </a:solidFill>
              </a:rPr>
              <a:t>Tous les offres et services</a:t>
            </a:r>
            <a:br>
              <a:rPr lang="fr-FR" b="1" dirty="0">
                <a:solidFill>
                  <a:schemeClr val="tx2"/>
                </a:solidFill>
              </a:rPr>
            </a:br>
            <a:r>
              <a:rPr lang="fr-FR" b="1" dirty="0">
                <a:solidFill>
                  <a:schemeClr val="tx2"/>
                </a:solidFill>
              </a:rPr>
              <a:t>de votre collectivité; </a:t>
            </a:r>
          </a:p>
          <a:p>
            <a:pPr algn="ctr"/>
            <a:r>
              <a:rPr lang="fr-FR" b="1" dirty="0">
                <a:solidFill>
                  <a:schemeClr val="tx2"/>
                </a:solidFill>
              </a:rPr>
              <a:t>mise en avant des élus</a:t>
            </a:r>
          </a:p>
        </p:txBody>
      </p:sp>
      <p:pic>
        <p:nvPicPr>
          <p:cNvPr id="70" name="Image 6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908" y="1307741"/>
            <a:ext cx="1905000" cy="685800"/>
          </a:xfrm>
          <a:prstGeom prst="rect">
            <a:avLst/>
          </a:prstGeom>
        </p:spPr>
      </p:pic>
      <p:pic>
        <p:nvPicPr>
          <p:cNvPr id="71" name="Image 7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326" y="461980"/>
            <a:ext cx="1905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500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5964" y="1720334"/>
            <a:ext cx="1038551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b="1" dirty="0" smtClean="0">
                <a:effectLst/>
                <a:latin typeface="Avenir Next Condensed" charset="0"/>
                <a:ea typeface="Avenir Next Condensed" charset="0"/>
                <a:cs typeface="Avenir Next Condensed" charset="0"/>
              </a:rPr>
              <a:t>Données, </a:t>
            </a:r>
            <a:r>
              <a:rPr lang="fr-FR" sz="4800" b="1" dirty="0" err="1" smtClean="0">
                <a:effectLst/>
                <a:latin typeface="Avenir Next Condensed" charset="0"/>
                <a:ea typeface="Avenir Next Condensed" charset="0"/>
                <a:cs typeface="Avenir Next Condensed" charset="0"/>
              </a:rPr>
              <a:t>dododonnées</a:t>
            </a:r>
            <a:r>
              <a:rPr lang="fr-FR" sz="4800" b="1" dirty="0" smtClean="0">
                <a:effectLst/>
                <a:latin typeface="Avenir Next Condensed" charset="0"/>
                <a:ea typeface="Avenir Next Condensed" charset="0"/>
                <a:cs typeface="Avenir Next Condensed" charset="0"/>
              </a:rPr>
              <a:t> ?</a:t>
            </a:r>
            <a:endParaRPr lang="fr-FR" sz="48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endParaRPr lang="fr-FR" b="1" dirty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Didier C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É</a:t>
            </a:r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LISSE,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responsable du marketing, de la stratégie et de la coordination territoriale, Caisse des Dépôts, Département Développement Numérique des Territoires</a:t>
            </a:r>
          </a:p>
          <a:p>
            <a:endParaRPr lang="en-US" sz="24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en-US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Gaylord MARCHESSEAU, </a:t>
            </a:r>
            <a:r>
              <a:rPr lang="en-US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Account manager, </a:t>
            </a:r>
            <a:r>
              <a:rPr lang="en-US" sz="2400" b="1" dirty="0" err="1">
                <a:latin typeface="Avenir Next Condensed" charset="0"/>
                <a:ea typeface="Avenir Next Condensed" charset="0"/>
                <a:cs typeface="Avenir Next Condensed" charset="0"/>
              </a:rPr>
              <a:t>OpenData</a:t>
            </a:r>
            <a:r>
              <a:rPr lang="en-US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 Soft</a:t>
            </a:r>
            <a:endParaRPr lang="fr-FR" sz="2400" b="1" dirty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endParaRPr lang="fr-FR" sz="24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Renaud QUINTIN,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Fondateur de Achetez A</a:t>
            </a:r>
          </a:p>
          <a:p>
            <a:pPr>
              <a:spcAft>
                <a:spcPts val="0"/>
              </a:spcAft>
            </a:pPr>
            <a:endParaRPr lang="fr-FR" dirty="0">
              <a:effectLst/>
              <a:latin typeface="Calibri" charset="0"/>
              <a:ea typeface="Calibri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44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5943" y="1789607"/>
            <a:ext cx="333777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Pitch startup</a:t>
            </a:r>
          </a:p>
          <a:p>
            <a:endParaRPr lang="en-US" b="1" dirty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en-US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Cyril CHABERT, We Go to</a:t>
            </a:r>
            <a:endParaRPr lang="fr-FR" sz="2400" b="1" dirty="0">
              <a:latin typeface="Avenir Next Condensed" charset="0"/>
              <a:ea typeface="Avenir Next Condensed" charset="0"/>
              <a:cs typeface="Avenir Next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6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1" y="2738341"/>
            <a:ext cx="112775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4800" b="1" dirty="0" smtClean="0">
                <a:effectLst/>
                <a:latin typeface="Avenir Next Condensed" charset="0"/>
                <a:ea typeface="Avenir Next Condensed" charset="0"/>
                <a:cs typeface="Avenir Next Condensed" charset="0"/>
              </a:rPr>
              <a:t>Pause sur le Smart Village </a:t>
            </a:r>
          </a:p>
          <a:p>
            <a:pPr algn="ctr"/>
            <a:r>
              <a:rPr lang="fr-FR" sz="4800" b="1" dirty="0" smtClean="0">
                <a:effectLst/>
                <a:latin typeface="Avenir Next Condensed" charset="0"/>
                <a:ea typeface="Avenir Next Condensed" charset="0"/>
                <a:cs typeface="Avenir Next Condensed" charset="0"/>
              </a:rPr>
              <a:t>et les stands</a:t>
            </a:r>
            <a:r>
              <a:rPr lang="fr-FR" sz="4800" dirty="0" smtClean="0">
                <a:effectLst/>
                <a:latin typeface="Avenir Next Condensed" charset="0"/>
                <a:ea typeface="Avenir Next Condensed" charset="0"/>
                <a:cs typeface="Avenir Next Condensed" charset="0"/>
              </a:rPr>
              <a:t> </a:t>
            </a:r>
            <a:endParaRPr lang="fr-FR" sz="4800" dirty="0">
              <a:latin typeface="Avenir Next Condensed" charset="0"/>
              <a:ea typeface="Avenir Next Condensed" charset="0"/>
              <a:cs typeface="Avenir Next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5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42" y="393860"/>
            <a:ext cx="2933700" cy="16129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696" y="393860"/>
            <a:ext cx="6388100" cy="20701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81" y="2719754"/>
            <a:ext cx="5131521" cy="381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573" y="2719754"/>
            <a:ext cx="2503566" cy="378264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876" y="2719754"/>
            <a:ext cx="2744177" cy="268319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0" y="393860"/>
            <a:ext cx="2654300" cy="127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22" y="6065685"/>
            <a:ext cx="1382636" cy="36930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80" y="5937501"/>
            <a:ext cx="1206671" cy="49748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429" y="5498903"/>
            <a:ext cx="2727829" cy="95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52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9067" y="1740212"/>
            <a:ext cx="11192934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b="1" dirty="0" smtClean="0">
                <a:effectLst/>
                <a:latin typeface="Avenir Next Condensed" charset="0"/>
                <a:ea typeface="Avenir Next Condensed" charset="0"/>
                <a:cs typeface="Avenir Next Condensed" charset="0"/>
              </a:rPr>
              <a:t>Zou, à l’école maintenant !</a:t>
            </a:r>
            <a:r>
              <a:rPr lang="fr-FR" sz="4800" b="1" dirty="0">
                <a:latin typeface="Avenir Next Condensed" charset="0"/>
                <a:ea typeface="Avenir Next Condensed" charset="0"/>
                <a:cs typeface="Avenir Next Condensed" charset="0"/>
              </a:rPr>
              <a:t> </a:t>
            </a:r>
            <a:endParaRPr lang="fr-FR" sz="48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endParaRPr lang="fr-FR" sz="4800" b="1" dirty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Fabien MIEDZIANOWSKI,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Directeur général adjoint du Conseil départemental du Cantal, Directeur de Cantal Ingénierie-Territoires</a:t>
            </a:r>
          </a:p>
          <a:p>
            <a:endParaRPr lang="fr-FR" sz="24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Gilles LEPELTIER,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Maire de Lion-en-</a:t>
            </a:r>
            <a:r>
              <a:rPr lang="fr-FR" sz="2400" b="1" dirty="0" err="1">
                <a:latin typeface="Avenir Next Condensed" charset="0"/>
                <a:ea typeface="Avenir Next Condensed" charset="0"/>
                <a:cs typeface="Avenir Next Condensed" charset="0"/>
              </a:rPr>
              <a:t>Sullias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, </a:t>
            </a:r>
            <a:endParaRPr lang="fr-FR" sz="24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Président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de l’association des maires ruraux du Loiret</a:t>
            </a:r>
          </a:p>
          <a:p>
            <a:endParaRPr lang="fr-FR" sz="24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Benjamin VIAUD,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Fondateur de </a:t>
            </a:r>
            <a:r>
              <a:rPr lang="fr-FR" sz="2400" b="1" dirty="0" err="1">
                <a:latin typeface="Avenir Next Condensed" charset="0"/>
                <a:ea typeface="Avenir Next Condensed" charset="0"/>
                <a:cs typeface="Avenir Next Condensed" charset="0"/>
              </a:rPr>
              <a:t>Beneylu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 </a:t>
            </a:r>
            <a:r>
              <a:rPr lang="fr-FR" sz="2400" b="1" dirty="0" err="1">
                <a:latin typeface="Avenir Next Condensed" charset="0"/>
                <a:ea typeface="Avenir Next Condensed" charset="0"/>
                <a:cs typeface="Avenir Next Condensed" charset="0"/>
              </a:rPr>
              <a:t>School</a:t>
            </a:r>
            <a:endParaRPr lang="fr-FR" sz="2400" b="1" dirty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4693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2777" y="1754200"/>
            <a:ext cx="395948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Pitch startup</a:t>
            </a:r>
          </a:p>
          <a:p>
            <a:endParaRPr lang="fr-FR" b="1" dirty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Aurore THIBAUD, Laou</a:t>
            </a:r>
            <a:endParaRPr lang="fr-FR" sz="2400" b="1" dirty="0">
              <a:latin typeface="Avenir Next Condensed" charset="0"/>
              <a:ea typeface="Avenir Next Condensed" charset="0"/>
              <a:cs typeface="Avenir Next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61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7466" y="1788068"/>
            <a:ext cx="9516533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b="1" dirty="0" smtClean="0">
                <a:effectLst/>
                <a:latin typeface="Avenir Next Condensed" charset="0"/>
                <a:ea typeface="Avenir Next Condensed" charset="0"/>
                <a:cs typeface="Avenir Next Condensed" charset="0"/>
              </a:rPr>
              <a:t>Clôture </a:t>
            </a:r>
          </a:p>
          <a:p>
            <a:r>
              <a:rPr lang="fr-FR" sz="4800" b="1" dirty="0" smtClean="0">
                <a:effectLst/>
                <a:latin typeface="Avenir Next Condensed" charset="0"/>
                <a:ea typeface="Avenir Next Condensed" charset="0"/>
                <a:cs typeface="Avenir Next Condensed" charset="0"/>
              </a:rPr>
              <a:t>et présentation de RURALITIC 2018 </a:t>
            </a:r>
          </a:p>
          <a:p>
            <a:endParaRPr lang="fr-FR" b="1" dirty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Olivier AMRANE,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Conseiller régional d’Auvergne-Rhône Alpes </a:t>
            </a:r>
            <a:endParaRPr lang="fr-FR" sz="24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délégué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à la ruralité</a:t>
            </a:r>
          </a:p>
          <a:p>
            <a:endParaRPr lang="fr-FR" sz="24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Bruno FAURE,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Président du Conseil départemental du </a:t>
            </a:r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Cantal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 </a:t>
            </a:r>
            <a:endParaRPr lang="fr-FR" sz="24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endParaRPr lang="fr-FR" sz="2400" b="1" dirty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Sébastien CÔTE, Commissaire général de </a:t>
            </a:r>
            <a:r>
              <a:rPr lang="fr-FR" sz="2400" b="1" dirty="0" err="1">
                <a:latin typeface="Avenir Next Condensed" charset="0"/>
                <a:ea typeface="Avenir Next Condensed" charset="0"/>
                <a:cs typeface="Avenir Next Condensed" charset="0"/>
              </a:rPr>
              <a:t>Ruralitic</a:t>
            </a:r>
            <a:endParaRPr lang="fr-FR" sz="2400" b="1" dirty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9572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83673" y="1775752"/>
            <a:ext cx="10501745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b="1" dirty="0" smtClean="0">
                <a:effectLst/>
                <a:latin typeface="Avenir Next Condensed" charset="0"/>
                <a:ea typeface="Avenir Next Condensed" charset="0"/>
                <a:cs typeface="Avenir Next Condensed" charset="0"/>
              </a:rPr>
              <a:t>Devenir un Smart Village, mode d’emploi </a:t>
            </a:r>
          </a:p>
          <a:p>
            <a:endParaRPr lang="fr-FR" dirty="0" smtClean="0"/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Jean-Philippe DELBONNEL,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Conseiller municipal de Fleury les Aubrais (Loiret) en charge du Numérique, auteur de « La Tournée du Numérique » et Président Fondateur du Conseil National des Elus </a:t>
            </a:r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Numériques</a:t>
            </a:r>
            <a:endParaRPr lang="fr-FR" sz="2400" b="1" dirty="0">
              <a:latin typeface="Avenir Next Condensed" charset="0"/>
              <a:ea typeface="Avenir Next Condensed" charset="0"/>
              <a:cs typeface="Avenir Next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928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54667" y="3776131"/>
            <a:ext cx="105325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Rendez-vous les 28, 29 et 30 Août 2018</a:t>
            </a:r>
            <a:endParaRPr lang="fr-FR" sz="4800" b="1" dirty="0">
              <a:latin typeface="Avenir Next Condensed" charset="0"/>
              <a:ea typeface="Avenir Next Condensed" charset="0"/>
              <a:cs typeface="Avenir Next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42" y="393860"/>
            <a:ext cx="2933700" cy="16129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696" y="393860"/>
            <a:ext cx="6388100" cy="20701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81" y="2719754"/>
            <a:ext cx="5131521" cy="381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573" y="2719754"/>
            <a:ext cx="2503566" cy="3782646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876" y="2719754"/>
            <a:ext cx="2744177" cy="268319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700" y="393860"/>
            <a:ext cx="2654300" cy="127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322" y="6065685"/>
            <a:ext cx="1382636" cy="369303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80" y="5937501"/>
            <a:ext cx="1206671" cy="49748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429" y="5498903"/>
            <a:ext cx="2727829" cy="95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01140" y="1761898"/>
            <a:ext cx="564135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8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Pitch startup</a:t>
            </a:r>
          </a:p>
          <a:p>
            <a:endParaRPr lang="fr-FR" dirty="0"/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Pierre-Olivier BONNET, Voganet Collectivités</a:t>
            </a:r>
            <a:endParaRPr lang="fr-FR" sz="2400" b="1" dirty="0">
              <a:latin typeface="Avenir Next Condensed" charset="0"/>
              <a:ea typeface="Avenir Next Condensed" charset="0"/>
              <a:cs typeface="Avenir Next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70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8750" y="1761897"/>
            <a:ext cx="592237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Pitch startup</a:t>
            </a:r>
          </a:p>
          <a:p>
            <a:endParaRPr lang="fr-FR" b="1" dirty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Alexandre ROYET, Ma Commune</a:t>
            </a:r>
            <a:endParaRPr lang="fr-FR" sz="2400" b="1" dirty="0">
              <a:latin typeface="Avenir Next Condensed" charset="0"/>
              <a:ea typeface="Avenir Next Condensed" charset="0"/>
              <a:cs typeface="Avenir Next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0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79749" y="1527574"/>
            <a:ext cx="11406215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4800" b="1" dirty="0" smtClean="0">
                <a:effectLst/>
                <a:latin typeface="Avenir Next Condensed" charset="0"/>
                <a:ea typeface="Avenir Next Condensed" charset="0"/>
                <a:cs typeface="Avenir Next Condensed" charset="0"/>
              </a:rPr>
              <a:t>Séquence témoignages </a:t>
            </a:r>
          </a:p>
          <a:p>
            <a:pPr>
              <a:lnSpc>
                <a:spcPct val="150000"/>
              </a:lnSpc>
            </a:pPr>
            <a:endParaRPr lang="fr-FR" b="1" dirty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pPr>
              <a:lnSpc>
                <a:spcPct val="150000"/>
              </a:lnSpc>
            </a:pPr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Jean-Paul CARTERET,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Maire de </a:t>
            </a:r>
            <a:r>
              <a:rPr lang="fr-FR" sz="2400" b="1" dirty="0" err="1">
                <a:latin typeface="Avenir Next Condensed" charset="0"/>
                <a:ea typeface="Avenir Next Condensed" charset="0"/>
                <a:cs typeface="Avenir Next Condensed" charset="0"/>
              </a:rPr>
              <a:t>Lavoncourt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 et Président de l’AMR 70 (Haute-Saône</a:t>
            </a:r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Frédéric MALVAUD,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Maire de Saint Léon sur Vézère (</a:t>
            </a:r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Dordogne)</a:t>
            </a:r>
          </a:p>
          <a:p>
            <a:pPr>
              <a:lnSpc>
                <a:spcPct val="150000"/>
              </a:lnSpc>
            </a:pPr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Gilles BOUNHOL,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Maire d’</a:t>
            </a:r>
            <a:r>
              <a:rPr lang="fr-FR" sz="2400" b="1" dirty="0" err="1">
                <a:latin typeface="Avenir Next Condensed" charset="0"/>
                <a:ea typeface="Avenir Next Condensed" charset="0"/>
                <a:cs typeface="Avenir Next Condensed" charset="0"/>
              </a:rPr>
              <a:t>Arvieu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 (</a:t>
            </a:r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Aveyron)</a:t>
            </a:r>
            <a:endParaRPr lang="fr-FR" sz="2400" b="1" dirty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pPr>
              <a:lnSpc>
                <a:spcPct val="150000"/>
              </a:lnSpc>
            </a:pPr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Sophie TERRIS, élus d’</a:t>
            </a:r>
            <a:r>
              <a:rPr lang="fr-FR" sz="2400" b="1" dirty="0" err="1" smtClean="0">
                <a:latin typeface="Avenir Next Condensed" charset="0"/>
                <a:ea typeface="Avenir Next Condensed" charset="0"/>
                <a:cs typeface="Avenir Next Condensed" charset="0"/>
              </a:rPr>
              <a:t>Arvieu</a:t>
            </a:r>
            <a:endParaRPr lang="fr-FR" sz="24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pPr>
              <a:lnSpc>
                <a:spcPct val="150000"/>
              </a:lnSpc>
            </a:pPr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Vincent BENOÎT,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élus </a:t>
            </a:r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d’</a:t>
            </a:r>
            <a:r>
              <a:rPr lang="fr-FR" sz="2400" b="1" dirty="0" err="1" smtClean="0">
                <a:latin typeface="Avenir Next Condensed" charset="0"/>
                <a:ea typeface="Avenir Next Condensed" charset="0"/>
                <a:cs typeface="Avenir Next Condensed" charset="0"/>
              </a:rPr>
              <a:t>Arvieu</a:t>
            </a:r>
            <a:endParaRPr lang="fr-FR" sz="2400" b="1" dirty="0" smtClean="0">
              <a:latin typeface="Avenir Next Condensed" charset="0"/>
              <a:ea typeface="Avenir Next Condensed" charset="0"/>
              <a:cs typeface="Avenir Next Condensed" charset="0"/>
            </a:endParaRPr>
          </a:p>
          <a:p>
            <a:pPr>
              <a:lnSpc>
                <a:spcPct val="150000"/>
              </a:lnSpc>
            </a:pPr>
            <a:r>
              <a:rPr lang="fr-FR" sz="2400" b="1" dirty="0" smtClean="0">
                <a:latin typeface="Avenir Next Condensed" charset="0"/>
                <a:ea typeface="Avenir Next Condensed" charset="0"/>
                <a:cs typeface="Avenir Next Condensed" charset="0"/>
              </a:rPr>
              <a:t>Christophe CARAYON, 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Directeur de Digital MAX (Communauté de Communes </a:t>
            </a:r>
            <a:r>
              <a:rPr lang="fr-FR" sz="2400" b="1" dirty="0" err="1">
                <a:latin typeface="Avenir Next Condensed" charset="0"/>
                <a:ea typeface="Avenir Next Condensed" charset="0"/>
                <a:cs typeface="Avenir Next Condensed" charset="0"/>
              </a:rPr>
              <a:t>Maremne</a:t>
            </a:r>
            <a:r>
              <a:rPr lang="fr-FR" sz="2400" b="1" dirty="0">
                <a:latin typeface="Avenir Next Condensed" charset="0"/>
                <a:ea typeface="Avenir Next Condensed" charset="0"/>
                <a:cs typeface="Avenir Next Condensed" charset="0"/>
              </a:rPr>
              <a:t> Adour Côte Sud (Landes))</a:t>
            </a:r>
          </a:p>
          <a:p>
            <a:endParaRPr lang="fr-FR" b="1" dirty="0">
              <a:latin typeface="Avenir Next Condensed" charset="0"/>
              <a:ea typeface="Avenir Next Condensed" charset="0"/>
              <a:cs typeface="Avenir Next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8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ZoneTexte 7"/>
          <p:cNvSpPr txBox="1">
            <a:spLocks noChangeArrowheads="1"/>
          </p:cNvSpPr>
          <p:nvPr/>
        </p:nvSpPr>
        <p:spPr bwMode="auto">
          <a:xfrm>
            <a:off x="3344863" y="4462464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endParaRPr lang="fr-FR" sz="2400" dirty="0">
              <a:latin typeface="Times New Roman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077" name="ZoneTexte 12"/>
          <p:cNvSpPr txBox="1">
            <a:spLocks noChangeArrowheads="1"/>
          </p:cNvSpPr>
          <p:nvPr/>
        </p:nvSpPr>
        <p:spPr bwMode="auto">
          <a:xfrm>
            <a:off x="3105150" y="4548189"/>
            <a:ext cx="4724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fr-FR" sz="1800" dirty="0">
                <a:latin typeface="Eurostile" charset="0"/>
                <a:ea typeface="ヒラギノ角ゴ Pro W3" charset="0"/>
                <a:cs typeface="ヒラギノ角ゴ Pro W3" charset="0"/>
              </a:rPr>
              <a:t>﻿</a:t>
            </a:r>
            <a:endParaRPr lang="fr-FR" sz="1600" dirty="0">
              <a:latin typeface="Eurostile" charset="0"/>
              <a:ea typeface="ヒラギノ角ゴ Pro W3" charset="0"/>
              <a:cs typeface="ヒラギノ角ゴ Pro W3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910D-0F66-FA47-8812-33B1F86E1E76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6223000" y="1698966"/>
            <a:ext cx="462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MACS : territoire à énergie positive</a:t>
            </a:r>
          </a:p>
          <a:p>
            <a:r>
              <a:rPr lang="fr-FR" sz="4000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2016 - 2020</a:t>
            </a:r>
            <a:endParaRPr lang="fr-FR" sz="3500" dirty="0">
              <a:solidFill>
                <a:schemeClr val="bg1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8000" y="215901"/>
            <a:ext cx="8559560" cy="5999163"/>
          </a:xfrm>
          <a:prstGeom prst="rect">
            <a:avLst/>
          </a:prstGeom>
        </p:spPr>
      </p:pic>
      <p:pic>
        <p:nvPicPr>
          <p:cNvPr id="11" name="Image 8" descr="griffes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6215064"/>
            <a:ext cx="1250950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2142301" y="2899295"/>
            <a:ext cx="295751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23 Communes</a:t>
            </a:r>
          </a:p>
          <a:p>
            <a:r>
              <a:rPr lang="fr-FR" b="1" dirty="0"/>
              <a:t>Superficie : 611,92 Km2</a:t>
            </a:r>
          </a:p>
          <a:p>
            <a:r>
              <a:rPr lang="fr-FR" b="1" dirty="0"/>
              <a:t>Urbanisation : 5 %</a:t>
            </a:r>
          </a:p>
          <a:p>
            <a:r>
              <a:rPr lang="fr-FR" b="1" dirty="0"/>
              <a:t>60 000 habitants </a:t>
            </a:r>
          </a:p>
          <a:p>
            <a:r>
              <a:rPr lang="fr-FR" b="1" dirty="0"/>
              <a:t>300 000 touristes</a:t>
            </a:r>
          </a:p>
          <a:p>
            <a:r>
              <a:rPr lang="fr-FR" b="1" dirty="0"/>
              <a:t>7 000 entreprises</a:t>
            </a:r>
          </a:p>
        </p:txBody>
      </p:sp>
    </p:spTree>
    <p:extLst>
      <p:ext uri="{BB962C8B-B14F-4D97-AF65-F5344CB8AC3E}">
        <p14:creationId xmlns:p14="http://schemas.microsoft.com/office/powerpoint/2010/main" val="202684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910D-0F66-FA47-8812-33B1F86E1E76}" type="slidenum">
              <a:rPr lang="fr-FR" smtClean="0"/>
              <a:pPr/>
              <a:t>9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022" y="1116"/>
            <a:ext cx="4854979" cy="6858000"/>
          </a:xfrm>
          <a:prstGeom prst="rect">
            <a:avLst/>
          </a:prstGeom>
        </p:spPr>
      </p:pic>
      <p:sp>
        <p:nvSpPr>
          <p:cNvPr id="17" name="Flèche vers la droite 16"/>
          <p:cNvSpPr/>
          <p:nvPr/>
        </p:nvSpPr>
        <p:spPr>
          <a:xfrm>
            <a:off x="4486059" y="2868184"/>
            <a:ext cx="1326962" cy="1300007"/>
          </a:xfrm>
          <a:prstGeom prst="rightArrow">
            <a:avLst>
              <a:gd name="adj1" fmla="val 75000"/>
              <a:gd name="adj2" fmla="val 50000"/>
            </a:avLst>
          </a:prstGeom>
          <a:solidFill>
            <a:srgbClr val="00ADE5">
              <a:alpha val="90000"/>
            </a:srgbClr>
          </a:solidFill>
        </p:spPr>
        <p:style>
          <a:ln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Rectangle à coins arrondis 21"/>
          <p:cNvSpPr/>
          <p:nvPr/>
        </p:nvSpPr>
        <p:spPr>
          <a:xfrm>
            <a:off x="1466297" y="500807"/>
            <a:ext cx="3019763" cy="5849580"/>
          </a:xfrm>
          <a:prstGeom prst="roundRect">
            <a:avLst/>
          </a:prstGeom>
          <a:solidFill>
            <a:srgbClr val="00ADE5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6" name="Rectangle 35"/>
          <p:cNvSpPr/>
          <p:nvPr/>
        </p:nvSpPr>
        <p:spPr>
          <a:xfrm>
            <a:off x="1495149" y="1654445"/>
            <a:ext cx="2990911" cy="331956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0010" tIns="40005" rIns="80010" bIns="40005" numCol="1" spcCol="1270" anchor="ctr" anchorCtr="0">
            <a:noAutofit/>
          </a:bodyPr>
          <a:lstStyle/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2000" b="1" dirty="0">
                <a:latin typeface="Calibri" charset="0"/>
                <a:ea typeface="Calibri" charset="0"/>
                <a:cs typeface="Calibri" charset="0"/>
              </a:rPr>
              <a:t>COMPETENCES</a:t>
            </a:r>
          </a:p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1600" dirty="0">
              <a:latin typeface="Calibri" charset="0"/>
              <a:ea typeface="Calibri" charset="0"/>
              <a:cs typeface="Calibri" charset="0"/>
            </a:endParaRPr>
          </a:p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600" dirty="0">
                <a:latin typeface="Calibri" charset="0"/>
                <a:ea typeface="Calibri" charset="0"/>
                <a:cs typeface="Calibri" charset="0"/>
              </a:rPr>
              <a:t>Développement économique</a:t>
            </a:r>
          </a:p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600" dirty="0">
                <a:latin typeface="Calibri" charset="0"/>
                <a:ea typeface="Calibri" charset="0"/>
                <a:cs typeface="Calibri" charset="0"/>
              </a:rPr>
              <a:t>Aménagement de l’espace</a:t>
            </a:r>
          </a:p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600" dirty="0">
                <a:latin typeface="Calibri" charset="0"/>
                <a:ea typeface="Calibri" charset="0"/>
                <a:cs typeface="Calibri" charset="0"/>
              </a:rPr>
              <a:t>Voirie</a:t>
            </a:r>
          </a:p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600" dirty="0">
                <a:latin typeface="Calibri" charset="0"/>
                <a:ea typeface="Calibri" charset="0"/>
                <a:cs typeface="Calibri" charset="0"/>
              </a:rPr>
              <a:t>Déchets</a:t>
            </a:r>
          </a:p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600" dirty="0">
                <a:latin typeface="Calibri" charset="0"/>
                <a:ea typeface="Calibri" charset="0"/>
                <a:cs typeface="Calibri" charset="0"/>
              </a:rPr>
              <a:t>Action sociale</a:t>
            </a:r>
          </a:p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600" dirty="0">
                <a:latin typeface="Calibri" charset="0"/>
                <a:ea typeface="Calibri" charset="0"/>
                <a:cs typeface="Calibri" charset="0"/>
              </a:rPr>
              <a:t>Environnement</a:t>
            </a:r>
          </a:p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600" dirty="0">
                <a:latin typeface="Calibri" charset="0"/>
                <a:ea typeface="Calibri" charset="0"/>
                <a:cs typeface="Calibri" charset="0"/>
              </a:rPr>
              <a:t>Culture sports</a:t>
            </a:r>
          </a:p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600" dirty="0">
                <a:latin typeface="Calibri" charset="0"/>
                <a:ea typeface="Calibri" charset="0"/>
                <a:cs typeface="Calibri" charset="0"/>
              </a:rPr>
              <a:t>Autres compétences</a:t>
            </a:r>
          </a:p>
          <a:p>
            <a:pPr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16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9" name="Image 8" descr="griffes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838" y="6215064"/>
            <a:ext cx="1250950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03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1174</Words>
  <Application>Microsoft Macintosh PowerPoint</Application>
  <PresentationFormat>Grand écran</PresentationFormat>
  <Paragraphs>333</Paragraphs>
  <Slides>41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16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58" baseType="lpstr">
      <vt:lpstr>Avenir Next Condensed</vt:lpstr>
      <vt:lpstr>Calibri</vt:lpstr>
      <vt:lpstr>Calibri Light</vt:lpstr>
      <vt:lpstr>Candara</vt:lpstr>
      <vt:lpstr>Eurostile</vt:lpstr>
      <vt:lpstr>Helvetica 55 Roman</vt:lpstr>
      <vt:lpstr>Helvetica Neue</vt:lpstr>
      <vt:lpstr>Roboto Light</vt:lpstr>
      <vt:lpstr>Roboto Light</vt:lpstr>
      <vt:lpstr>Roboto medium</vt:lpstr>
      <vt:lpstr>Roboto Thin</vt:lpstr>
      <vt:lpstr>Segoe Script</vt:lpstr>
      <vt:lpstr>Times New Roman</vt:lpstr>
      <vt:lpstr>Wingdings</vt:lpstr>
      <vt:lpstr>ヒラギノ角ゴ Pro W3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Sébastien Côte</dc:creator>
  <cp:lastModifiedBy>Sébastien Côte</cp:lastModifiedBy>
  <cp:revision>13</cp:revision>
  <dcterms:created xsi:type="dcterms:W3CDTF">2017-08-16T15:26:35Z</dcterms:created>
  <dcterms:modified xsi:type="dcterms:W3CDTF">2017-08-30T06:56:42Z</dcterms:modified>
</cp:coreProperties>
</file>