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3" r:id="rId2"/>
    <p:sldId id="265" r:id="rId3"/>
    <p:sldId id="256" r:id="rId4"/>
    <p:sldId id="277" r:id="rId5"/>
    <p:sldId id="261" r:id="rId6"/>
    <p:sldId id="262" r:id="rId7"/>
    <p:sldId id="280" r:id="rId8"/>
    <p:sldId id="281" r:id="rId9"/>
    <p:sldId id="260" r:id="rId10"/>
    <p:sldId id="258" r:id="rId11"/>
    <p:sldId id="276" r:id="rId12"/>
    <p:sldId id="274" r:id="rId13"/>
    <p:sldId id="257" r:id="rId14"/>
    <p:sldId id="279" r:id="rId15"/>
    <p:sldId id="278" r:id="rId16"/>
    <p:sldId id="282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0" r:id="rId25"/>
    <p:sldId id="271" r:id="rId26"/>
    <p:sldId id="272" r:id="rId27"/>
    <p:sldId id="27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6"/>
    <p:restoredTop sz="91394"/>
  </p:normalViewPr>
  <p:slideViewPr>
    <p:cSldViewPr snapToGrid="0" snapToObjects="1">
      <p:cViewPr>
        <p:scale>
          <a:sx n="101" d="100"/>
          <a:sy n="101" d="100"/>
        </p:scale>
        <p:origin x="348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077CC-FA1F-3044-9005-46F9666500C9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6A99-97CD-8B4B-85E0-B037F9319C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3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6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62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3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95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94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3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4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76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8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6A99-97CD-8B4B-85E0-B037F9319C6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1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73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42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2087671" y="3719768"/>
            <a:ext cx="8016659" cy="387798"/>
          </a:xfrm>
        </p:spPr>
        <p:txBody>
          <a:bodyPr anchor="ctr" anchorCtr="0"/>
          <a:lstStyle>
            <a:lvl1pPr algn="ctr">
              <a:defRPr sz="2800" b="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dirty="0" smtClean="0"/>
              <a:t>Titre du document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87671" y="5865294"/>
            <a:ext cx="8016659" cy="21544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979" y="1387182"/>
            <a:ext cx="2539544" cy="190465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3684059" y="4825790"/>
            <a:ext cx="4887384" cy="431800"/>
          </a:xfrm>
        </p:spPr>
        <p:txBody>
          <a:bodyPr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kern="120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fr-FR" dirty="0" smtClean="0"/>
              <a:t>Auteur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38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Slide titre seul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567" y="61408"/>
            <a:ext cx="10600267" cy="2669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fr-FR" dirty="0" smtClean="0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7792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887" y="328361"/>
            <a:ext cx="10593947" cy="73651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068887" y="1260000"/>
            <a:ext cx="10593916" cy="5026500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/>
            </a:lvl2pPr>
            <a:lvl3pPr>
              <a:defRPr/>
            </a:lvl3pPr>
            <a:lvl5pPr marL="612000" indent="-180000">
              <a:buClr>
                <a:schemeClr val="tx2"/>
              </a:buClr>
              <a:buFont typeface="Calibri" panose="020F0502020204030204" pitchFamily="34" charset="0"/>
              <a:buChar char="-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068887" y="61408"/>
            <a:ext cx="10593600" cy="26695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8292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4B66D1-F00C-479A-A9FD-A4B577625610}" type="datetimeFigureOut">
              <a:rPr lang="fr-FR" smtClean="0">
                <a:solidFill>
                  <a:srgbClr val="000000"/>
                </a:solidFill>
              </a:rPr>
              <a:pPr/>
              <a:t>28/08/2017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C5FEA0-0455-4E49-8D82-19C2C9506CFF}" type="slidenum">
              <a:rPr lang="fr-FR" smtClean="0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94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Slide titre seul</a:t>
            </a:r>
            <a:endParaRPr lang="fr-FR" dirty="0"/>
          </a:p>
        </p:txBody>
      </p:sp>
      <p:sp>
        <p:nvSpPr>
          <p:cNvPr id="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567" y="61408"/>
            <a:ext cx="10600267" cy="266952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fr-FR" dirty="0" smtClean="0"/>
              <a:t>Eventuellement cet espace permet de rappeler le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13512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61886"/>
            <a:ext cx="3840000" cy="3840000"/>
          </a:xfrm>
          <a:gradFill flip="none" rotWithShape="1">
            <a:gsLst>
              <a:gs pos="0">
                <a:srgbClr val="CB4A56"/>
              </a:gs>
              <a:gs pos="100000">
                <a:srgbClr val="EC68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>
            <a:noAutofit/>
          </a:bodyPr>
          <a:lstStyle>
            <a:lvl1pPr algn="ctr">
              <a:defRPr lang="fr-FR" sz="28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fr-FR" dirty="0" smtClean="0"/>
              <a:t>Merci</a:t>
            </a:r>
            <a:br>
              <a:rPr lang="fr-FR" dirty="0" smtClean="0"/>
            </a:br>
            <a:r>
              <a:rPr lang="fr-FR" dirty="0" smtClean="0"/>
              <a:t>de votre</a:t>
            </a:r>
            <a:br>
              <a:rPr lang="fr-FR" dirty="0" smtClean="0"/>
            </a:br>
            <a:r>
              <a:rPr lang="fr-FR" dirty="0" smtClean="0"/>
              <a:t>attention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111" y="2611986"/>
            <a:ext cx="2064405" cy="1548304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25" y="3115014"/>
            <a:ext cx="3175000" cy="510909"/>
          </a:xfrm>
        </p:spPr>
        <p:txBody>
          <a:bodyPr anchor="ctr" anchorCtr="0"/>
          <a:lstStyle>
            <a:lvl2pPr>
              <a:lnSpc>
                <a:spcPct val="100000"/>
              </a:lnSpc>
              <a:spcBef>
                <a:spcPts val="0"/>
              </a:spcBef>
              <a:defRPr sz="100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3pPr>
            <a:lvl4pPr marL="3175" indent="0">
              <a:buFontTx/>
              <a:buNone/>
              <a:defRPr sz="1000" b="0" i="1">
                <a:solidFill>
                  <a:schemeClr val="accent6"/>
                </a:solidFill>
                <a:latin typeface="+mj-lt"/>
              </a:defRPr>
            </a:lvl4pPr>
          </a:lstStyle>
          <a:p>
            <a:pPr lvl="1"/>
            <a:r>
              <a:rPr lang="fr-FR" dirty="0" smtClean="0"/>
              <a:t>Nom prénom</a:t>
            </a:r>
          </a:p>
          <a:p>
            <a:pPr lvl="2"/>
            <a:r>
              <a:rPr lang="fr-FR" dirty="0" smtClean="0"/>
              <a:t>Tél</a:t>
            </a:r>
          </a:p>
          <a:p>
            <a:pPr lvl="3"/>
            <a:r>
              <a:rPr lang="fr-FR" dirty="0" smtClean="0"/>
              <a:t>email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11541485" y="6524902"/>
            <a:ext cx="11862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4B2D451F-60EB-A145-857A-EC54394F05DF}" type="slidenum">
              <a:rPr lang="fr-FR" sz="800" b="0" i="0" smtClean="0">
                <a:solidFill>
                  <a:schemeClr val="tx2"/>
                </a:solidFill>
                <a:latin typeface="Now Alt Medium"/>
                <a:cs typeface="Now Alt Medium"/>
              </a:rPr>
              <a:t>‹#›</a:t>
            </a:fld>
            <a:endParaRPr lang="fr-FR" sz="800" b="0" i="0" dirty="0">
              <a:solidFill>
                <a:schemeClr val="tx2"/>
              </a:solidFill>
              <a:latin typeface="Now Alt Medium"/>
              <a:cs typeface="Now Al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0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07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99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4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2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89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9CFB-AB65-8B42-8DDF-D2AB02E2340F}" type="datetimeFigureOut">
              <a:rPr lang="fr-FR" smtClean="0"/>
              <a:t>28/08/2017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4403-7FC4-BE45-9D2B-B519131EEF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9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reseaumobile.fr/" TargetMode="External"/><Relationship Id="rId4" Type="http://schemas.openxmlformats.org/officeDocument/2006/relationships/hyperlink" Target="http://www.arcep.fr/zones-peu-denses" TargetMode="External"/><Relationship Id="rId5" Type="http://schemas.openxmlformats.org/officeDocument/2006/relationships/hyperlink" Target="mailto:territoires@arcep.fr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arcep.fr/territoir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02" y="115746"/>
            <a:ext cx="3382672" cy="8796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84" y="1239133"/>
            <a:ext cx="10058400" cy="51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6577" y="1746330"/>
            <a:ext cx="110538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Ruralité 2.0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L’avènement ?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Jean-Paul CARTERET,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Vice-Président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l’AMRF et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de l’AMR 70 (Haute-Saône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)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DUCÈNE,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SDE 24, invité d’honneur</a:t>
            </a:r>
          </a:p>
        </p:txBody>
      </p:sp>
    </p:spTree>
    <p:extLst>
      <p:ext uri="{BB962C8B-B14F-4D97-AF65-F5344CB8AC3E}">
        <p14:creationId xmlns:p14="http://schemas.microsoft.com/office/powerpoint/2010/main" val="8209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113" y="3244334"/>
            <a:ext cx="101391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Pause sur le smart Village et les stands </a:t>
            </a:r>
          </a:p>
        </p:txBody>
      </p:sp>
    </p:spTree>
    <p:extLst>
      <p:ext uri="{BB962C8B-B14F-4D97-AF65-F5344CB8AC3E}">
        <p14:creationId xmlns:p14="http://schemas.microsoft.com/office/powerpoint/2010/main" val="9497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2" y="393860"/>
            <a:ext cx="2933700" cy="161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6" y="393860"/>
            <a:ext cx="6388100" cy="2070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1" y="2719754"/>
            <a:ext cx="5131521" cy="381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3" y="2719754"/>
            <a:ext cx="2503566" cy="37826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76" y="2719754"/>
            <a:ext cx="2744177" cy="26831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393860"/>
            <a:ext cx="2654300" cy="127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2" y="6065685"/>
            <a:ext cx="1382636" cy="3693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0" y="5937501"/>
            <a:ext cx="1206671" cy="4974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9" y="5498903"/>
            <a:ext cx="2727829" cy="9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11826" y="1435901"/>
            <a:ext cx="116230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Etat des lieux des déploiements, de la filière et des premiers impacts constatés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Antoine DARODES, Directeur de l’Agence du Numérique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LE GRAND, Vice-Président de la FIRIP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Gaël SÉRANDOUR, Responsable domaine Infrastructures numériques, Caisse des dépôts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Michel COMBOT, Directeur général de la Fédération Française des Telecom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Pierre-Jean BENGHOZI, Membre du Collège de l’ARCEP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11826" y="1435901"/>
            <a:ext cx="1162307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Etat des lieux des déploiements, de la filière et des premiers impacts constatés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Antoine DARODES, Directeur de l’Agence du Numérique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Philippe LE GRAND, Vice-Président de la FIRIP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Gaël SÉRANDOUR, Responsable domaine Infrastructures numériques, Caisse des dépôts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Michel COMBOT, Directeur général de la Fédération Française des Telecom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Pierre-Jean BENGHOZI, Membre du Collège de l’ARCEP</a:t>
            </a:r>
          </a:p>
          <a:p>
            <a:pPr>
              <a:lnSpc>
                <a:spcPct val="150000"/>
              </a:lnSpc>
            </a:pP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089753" y="3728912"/>
            <a:ext cx="6012494" cy="3877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régulation au service des territoires</a:t>
            </a:r>
            <a:br>
              <a:rPr lang="fr-FR" dirty="0" smtClean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600" dirty="0"/>
              <a:t>Table-ronde « Etat des lieux des déploiements, de la filière et des premiers impacts constatés » 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089753" y="5865294"/>
            <a:ext cx="6012494" cy="444026"/>
          </a:xfrm>
        </p:spPr>
        <p:txBody>
          <a:bodyPr>
            <a:normAutofit/>
          </a:bodyPr>
          <a:lstStyle/>
          <a:p>
            <a:r>
              <a:rPr lang="fr-FR" dirty="0" smtClean="0"/>
              <a:t>28 août 2017 - </a:t>
            </a:r>
            <a:r>
              <a:rPr lang="fr-FR" dirty="0" err="1" smtClean="0"/>
              <a:t>Ruralitic</a:t>
            </a:r>
            <a:r>
              <a:rPr lang="fr-FR" dirty="0"/>
              <a:t>, Aurillac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Pierre-Jean </a:t>
            </a:r>
            <a:r>
              <a:rPr lang="fr-FR" dirty="0" err="1" smtClean="0"/>
              <a:t>Benghozi</a:t>
            </a: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sz="2200" i="1" dirty="0"/>
              <a:t>Membre du collège de l’Arcep</a:t>
            </a:r>
          </a:p>
        </p:txBody>
      </p:sp>
    </p:spTree>
    <p:extLst>
      <p:ext uri="{BB962C8B-B14F-4D97-AF65-F5344CB8AC3E}">
        <p14:creationId xmlns:p14="http://schemas.microsoft.com/office/powerpoint/2010/main" val="19677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277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2598"/>
            <a:ext cx="9144000" cy="384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98" y="2872597"/>
            <a:ext cx="2676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Déploiement </a:t>
            </a:r>
            <a:r>
              <a:rPr lang="fr-FR" b="1" dirty="0"/>
              <a:t>de la </a:t>
            </a:r>
            <a:r>
              <a:rPr lang="fr-FR" b="1" dirty="0" smtClean="0"/>
              <a:t>4G : </a:t>
            </a:r>
            <a:r>
              <a:rPr lang="fr-FR" b="1" dirty="0"/>
              <a:t>doit se poursuivre, en particulier dans les zones rurales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628800"/>
            <a:ext cx="8840418" cy="357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2" y="393860"/>
            <a:ext cx="2933700" cy="161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6" y="393860"/>
            <a:ext cx="6388100" cy="2070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1" y="2719754"/>
            <a:ext cx="5131521" cy="381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3" y="2719754"/>
            <a:ext cx="2503566" cy="37826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76" y="2719754"/>
            <a:ext cx="2744177" cy="26831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393860"/>
            <a:ext cx="2654300" cy="127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2" y="6065685"/>
            <a:ext cx="1382636" cy="3693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0" y="5937501"/>
            <a:ext cx="1206671" cy="4974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9" y="5498903"/>
            <a:ext cx="2727829" cy="9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5665" y="328360"/>
            <a:ext cx="7945460" cy="823784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2A1D75"/>
                </a:solidFill>
                <a:latin typeface="Now Alt Black"/>
                <a:cs typeface="Now Alt Black"/>
              </a:rPr>
              <a:t>Monreseaumobile.fr</a:t>
            </a:r>
            <a:endParaRPr lang="fr-FR" sz="2400" i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35" y="1404448"/>
            <a:ext cx="3584766" cy="481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222" y="908585"/>
            <a:ext cx="1811090" cy="22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77"/>
          <p:cNvSpPr txBox="1"/>
          <p:nvPr/>
        </p:nvSpPr>
        <p:spPr>
          <a:xfrm>
            <a:off x="6845734" y="2814433"/>
            <a:ext cx="661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232253"/>
                </a:solidFill>
              </a:rPr>
              <a:t>Avant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9890826" y="5898240"/>
            <a:ext cx="6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232253"/>
                </a:solidFill>
              </a:rPr>
              <a:t>Après</a:t>
            </a:r>
          </a:p>
        </p:txBody>
      </p:sp>
      <p:pic>
        <p:nvPicPr>
          <p:cNvPr id="80" name="Imag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20" y="4942810"/>
            <a:ext cx="1365211" cy="17391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3933057"/>
            <a:ext cx="4593279" cy="246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lèche droite 75"/>
          <p:cNvSpPr/>
          <p:nvPr/>
        </p:nvSpPr>
        <p:spPr>
          <a:xfrm>
            <a:off x="6437768" y="3039511"/>
            <a:ext cx="1062335" cy="775822"/>
          </a:xfrm>
          <a:prstGeom prst="rightArrow">
            <a:avLst/>
          </a:prstGeom>
          <a:gradFill flip="none" rotWithShape="1">
            <a:gsLst>
              <a:gs pos="0">
                <a:srgbClr val="CB4A56"/>
              </a:gs>
              <a:gs pos="100000">
                <a:srgbClr val="EC686C"/>
              </a:gs>
            </a:gsLst>
            <a:lin ang="0" scaled="1"/>
            <a:tileRect/>
          </a:gra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buFont typeface="Arial"/>
              <a:buNone/>
            </a:pPr>
            <a:endParaRPr lang="fr-FR" sz="1600" dirty="0" err="1">
              <a:solidFill>
                <a:prstClr val="white"/>
              </a:solidFill>
              <a:cs typeface="Now Alt Black"/>
            </a:endParaRPr>
          </a:p>
        </p:txBody>
      </p:sp>
    </p:spTree>
    <p:extLst>
      <p:ext uri="{BB962C8B-B14F-4D97-AF65-F5344CB8AC3E}">
        <p14:creationId xmlns:p14="http://schemas.microsoft.com/office/powerpoint/2010/main" val="10946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1601361"/>
            <a:ext cx="6847444" cy="432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Locaux éligibles au Très Haut Débit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711869" y="3412945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50"/>
                </a:solidFill>
              </a:rPr>
              <a:t>VDSL2 : 5,6 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711869" y="2807278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4"/>
                </a:solidFill>
              </a:rPr>
              <a:t>Câble THD : 8,9 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11869" y="2984434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Câble 100 Mb/s : 8,3 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11869" y="3135946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FF0000"/>
                </a:solidFill>
              </a:rPr>
              <a:t>FttH</a:t>
            </a:r>
            <a:r>
              <a:rPr lang="fr-FR" sz="1200" dirty="0">
                <a:solidFill>
                  <a:srgbClr val="FF0000"/>
                </a:solidFill>
              </a:rPr>
              <a:t> : 8,2 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711869" y="1886860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</a:rPr>
              <a:t>THD : 15,9 M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711869" y="4176650"/>
            <a:ext cx="1760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Câble 30Mb/s : 0,6 M</a:t>
            </a:r>
          </a:p>
        </p:txBody>
      </p:sp>
    </p:spTree>
    <p:extLst>
      <p:ext uri="{BB962C8B-B14F-4D97-AF65-F5344CB8AC3E}">
        <p14:creationId xmlns:p14="http://schemas.microsoft.com/office/powerpoint/2010/main" val="2856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3713" y="1500666"/>
            <a:ext cx="697659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5664" y="260649"/>
            <a:ext cx="8162824" cy="736511"/>
          </a:xfrm>
        </p:spPr>
        <p:txBody>
          <a:bodyPr>
            <a:noAutofit/>
          </a:bodyPr>
          <a:lstStyle/>
          <a:p>
            <a:r>
              <a:rPr lang="fr-FR" sz="2000" b="1" dirty="0"/>
              <a:t>Déploiements et mutualisation des réseaux en fibre optique jusqu’à l’abonné</a:t>
            </a:r>
            <a:br>
              <a:rPr lang="fr-FR" sz="2000" b="1" dirty="0"/>
            </a:br>
            <a:r>
              <a:rPr lang="fr-FR" sz="2000" b="1" dirty="0"/>
              <a:t>		</a:t>
            </a:r>
            <a:r>
              <a:rPr lang="fr-FR" sz="2000" b="1" u="sng" dirty="0"/>
              <a:t>sur les zones moins denses</a:t>
            </a:r>
            <a:r>
              <a:rPr lang="fr-FR" sz="2000" b="1" dirty="0"/>
              <a:t>.</a:t>
            </a:r>
            <a:endParaRPr lang="fr-F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921280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7024"/>
            <a:ext cx="1143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631504" y="1473655"/>
            <a:ext cx="1892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2"/>
                </a:solidFill>
              </a:rPr>
              <a:t>Lignes raccordables par opérateur d’infrastructure 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27744" y="1159900"/>
            <a:ext cx="189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EC686C"/>
                </a:solidFill>
              </a:rPr>
              <a:t>Initiative privée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59637" y="4184236"/>
            <a:ext cx="1892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EC686C"/>
                </a:solidFill>
              </a:rPr>
              <a:t>Initiative publique 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623869" y="2626944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2"/>
                </a:solidFill>
              </a:rPr>
              <a:t>Nombre d’opérateurs présents au point de mutualisation 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82974" y="4522791"/>
            <a:ext cx="1892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tx2"/>
                </a:solidFill>
              </a:rPr>
              <a:t>Lignes raccordables par opérateur d’infrastructure 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7302" y="4189132"/>
            <a:ext cx="6941187" cy="233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26" y="3057831"/>
            <a:ext cx="2247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4754344" y="3115014"/>
            <a:ext cx="3573904" cy="1682139"/>
          </a:xfrm>
        </p:spPr>
        <p:txBody>
          <a:bodyPr>
            <a:normAutofit fontScale="62500" lnSpcReduction="20000"/>
          </a:bodyPr>
          <a:lstStyle/>
          <a:p>
            <a:r>
              <a:rPr lang="fr-FR" dirty="0">
                <a:hlinkClick r:id="rId2"/>
              </a:rPr>
              <a:t>www.arcep.fr/territoires</a:t>
            </a:r>
            <a:endParaRPr lang="fr-FR" dirty="0"/>
          </a:p>
          <a:p>
            <a:pPr lvl="2"/>
            <a:r>
              <a:rPr lang="fr-FR" sz="1800" dirty="0">
                <a:solidFill>
                  <a:srgbClr val="CB4A56"/>
                </a:solidFill>
                <a:latin typeface="+mj-lt"/>
                <a:hlinkClick r:id="rId3"/>
              </a:rPr>
              <a:t>www.monreseaumobile.fr</a:t>
            </a:r>
            <a:r>
              <a:rPr lang="fr-FR" sz="1800" dirty="0">
                <a:solidFill>
                  <a:srgbClr val="CB4A56"/>
                </a:solidFill>
                <a:latin typeface="+mj-lt"/>
              </a:rPr>
              <a:t> </a:t>
            </a:r>
          </a:p>
          <a:p>
            <a:pPr lvl="2"/>
            <a:r>
              <a:rPr lang="fr-FR" sz="1800" dirty="0">
                <a:solidFill>
                  <a:srgbClr val="CB4A56"/>
                </a:solidFill>
                <a:latin typeface="+mj-lt"/>
                <a:hlinkClick r:id="rId4"/>
              </a:rPr>
              <a:t>www.arcep.fr/zones-peu-denses</a:t>
            </a:r>
            <a:r>
              <a:rPr lang="fr-FR" sz="1800" dirty="0">
                <a:solidFill>
                  <a:srgbClr val="CB4A56"/>
                </a:solidFill>
                <a:latin typeface="+mj-lt"/>
              </a:rPr>
              <a:t>   </a:t>
            </a:r>
          </a:p>
          <a:p>
            <a:r>
              <a:rPr lang="fr-FR" dirty="0" smtClean="0">
                <a:hlinkClick r:id="rId5"/>
              </a:rPr>
              <a:t>territoires@arcep.fr</a:t>
            </a:r>
            <a:endParaRPr lang="fr-FR" dirty="0" smtClean="0"/>
          </a:p>
          <a:p>
            <a:r>
              <a:rPr lang="fr-FR" dirty="0" smtClean="0"/>
              <a:t>Conférence annuelle « La régulation au service des territoires » : </a:t>
            </a:r>
            <a:r>
              <a:rPr lang="fr-FR" b="1" dirty="0" smtClean="0"/>
              <a:t>12 décembre 2017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274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345" y="1423573"/>
            <a:ext cx="9894277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fr-FR" sz="4800" b="1" dirty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Qu’attendent les territoires des opérateurs… et réciproquement ?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Patrick CHAIZE,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Sénateur de l’Ain, Président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Avicca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Pascal COSTE,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Président du Conseil départemental de la Corrèze, Président de la commission Ruralité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l’ADF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Alain KOMLY,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TDF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Lionel RECORBET,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SFR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Cyril LUNEAU,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relations avec les collectivités locales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d’Orange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Nathalie DIRAND,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Directrice du Développement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Covage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7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64734"/>
            <a:ext cx="11493500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fr-FR" sz="4800" b="1" dirty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Quelle technologie pour quel territoire </a:t>
            </a:r>
            <a:r>
              <a:rPr lang="fr-FR" sz="4800" b="1" dirty="0" smtClean="0">
                <a:solidFill>
                  <a:srgbClr val="000000"/>
                </a:solidFill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r>
              <a:rPr lang="fr-FR" sz="4800" b="1" dirty="0"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endParaRPr lang="fr-FR" sz="48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spcAft>
                <a:spcPts val="750"/>
              </a:spcAft>
            </a:pPr>
            <a:endParaRPr lang="fr-FR" dirty="0"/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Marc LEBLANC,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 Directeur Commercial Telecom Solutions Europe du Sud du groupe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Prysmian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Stéphane HAULBERT,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des ventes Europe de l’Ouest aux entreprises et au secteur public de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Nokia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Christophe OUTIER,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commercial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Nordnet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Bruno Jambon, Directeur commercial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d’Eutelsat-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Tooway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Bruno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JAMBON,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Directeur commercial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d’Eutelsat-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Tooway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CARRIÈRE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, 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PDG de </a:t>
            </a:r>
            <a:r>
              <a:rPr lang="fr-FR" sz="2400" b="1" dirty="0" err="1">
                <a:latin typeface="Avenir Next Condensed" charset="0"/>
                <a:ea typeface="Avenir Next Condensed" charset="0"/>
                <a:cs typeface="Avenir Next Condensed" charset="0"/>
              </a:rPr>
              <a:t>Xilan</a:t>
            </a: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 et Président de la commission RTTH de la FIRIP    </a:t>
            </a:r>
          </a:p>
          <a:p>
            <a:pPr>
              <a:spcAft>
                <a:spcPts val="750"/>
              </a:spcAft>
            </a:pPr>
            <a:endParaRPr lang="fr-FR" sz="2400" b="1" dirty="0">
              <a:effectLst/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6300" y="3009900"/>
            <a:ext cx="869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latin typeface="Avenir Next Condensed" charset="0"/>
                <a:ea typeface="Avenir Next Condensed" charset="0"/>
                <a:cs typeface="Avenir Next Condensed" charset="0"/>
              </a:rPr>
              <a:t>R</a:t>
            </a:r>
            <a:r>
              <a:rPr lang="fr-FR" sz="4800" b="1" smtClean="0">
                <a:latin typeface="Avenir Next Condensed" charset="0"/>
                <a:ea typeface="Avenir Next Condensed" charset="0"/>
                <a:cs typeface="Avenir Next Condensed" charset="0"/>
              </a:rPr>
              <a:t>endez-vous 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demain à </a:t>
            </a:r>
            <a:r>
              <a:rPr lang="fr-FR" sz="4800" b="1" u="sng" dirty="0" smtClean="0">
                <a:latin typeface="Avenir Next Condensed" charset="0"/>
                <a:ea typeface="Avenir Next Condensed" charset="0"/>
                <a:cs typeface="Avenir Next Condensed" charset="0"/>
              </a:rPr>
              <a:t>8h30</a:t>
            </a: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 autour d’un café</a:t>
            </a:r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2" y="393860"/>
            <a:ext cx="2933700" cy="161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6" y="393860"/>
            <a:ext cx="6388100" cy="2070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1" y="2719754"/>
            <a:ext cx="5131521" cy="381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73" y="2719754"/>
            <a:ext cx="2503566" cy="37826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76" y="2719754"/>
            <a:ext cx="2744177" cy="26831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0" y="393860"/>
            <a:ext cx="2654300" cy="127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22" y="6065685"/>
            <a:ext cx="1382636" cy="36930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80" y="5937501"/>
            <a:ext cx="1206671" cy="4974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9" y="5498903"/>
            <a:ext cx="2727829" cy="9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9262" y="-6092613"/>
            <a:ext cx="15159412" cy="207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65200" y="1727200"/>
            <a:ext cx="1122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Bienvenue 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à Aurillac</a:t>
            </a: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Pierre MATHONIER, Maire d’Aurillac</a:t>
            </a: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48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500" y="1771730"/>
            <a:ext cx="70865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Bienvenue 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dans le Cantal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Vincent DESCOEUR, Député du Cantal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8477" y="1809830"/>
            <a:ext cx="110538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Bienvenue </a:t>
            </a:r>
          </a:p>
          <a:p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en Auvergne-Rhône Alpes</a:t>
            </a:r>
            <a:endParaRPr lang="fr-FR" sz="4800" dirty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Laurent WAUQUIEZ, Président du Conseil régional d’Auvergne-Rhône Alpes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67" y="0"/>
            <a:ext cx="13146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09" y="0"/>
            <a:ext cx="7870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67" y="0"/>
            <a:ext cx="13146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7814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1177" y="1572709"/>
            <a:ext cx="11053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8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Introduction de l’édition 2017</a:t>
            </a:r>
          </a:p>
          <a:p>
            <a:pPr>
              <a:lnSpc>
                <a:spcPct val="150000"/>
              </a:lnSpc>
            </a:pP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>
                <a:latin typeface="Avenir Next Condensed" charset="0"/>
                <a:ea typeface="Avenir Next Condensed" charset="0"/>
                <a:cs typeface="Avenir Next Condensed" charset="0"/>
              </a:rPr>
              <a:t>Bruno FAURE, Président du Conseil départemental du Cantal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Sébastien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CÔTE, Commissaire général de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Ruralitic</a:t>
            </a:r>
            <a:endParaRPr lang="fr-FR" sz="2400" b="1" dirty="0" smtClean="0"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Aurore </a:t>
            </a:r>
            <a:r>
              <a:rPr lang="fr-FR" sz="2400" b="1" dirty="0" smtClean="0">
                <a:latin typeface="Avenir Next Condensed" charset="0"/>
                <a:ea typeface="Avenir Next Condensed" charset="0"/>
                <a:cs typeface="Avenir Next Condensed" charset="0"/>
              </a:rPr>
              <a:t>THIBAUD, co-fondatrice de </a:t>
            </a:r>
            <a:r>
              <a:rPr lang="fr-FR" sz="2400" b="1" dirty="0" err="1" smtClean="0">
                <a:latin typeface="Avenir Next Condensed" charset="0"/>
                <a:ea typeface="Avenir Next Condensed" charset="0"/>
                <a:cs typeface="Avenir Next Condensed" charset="0"/>
              </a:rPr>
              <a:t>Laou</a:t>
            </a:r>
            <a:endParaRPr lang="fr-FR" sz="2400" b="1" dirty="0">
              <a:latin typeface="Avenir Next Condensed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384</Words>
  <Application>Microsoft Macintosh PowerPoint</Application>
  <PresentationFormat>Grand écran</PresentationFormat>
  <Paragraphs>89</Paragraphs>
  <Slides>27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Avenir Next Condensed</vt:lpstr>
      <vt:lpstr>Calibri</vt:lpstr>
      <vt:lpstr>Calibri Light</vt:lpstr>
      <vt:lpstr>Now Alt Black</vt:lpstr>
      <vt:lpstr>Now Alt Medium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régulation au service des territoires  Table-ronde « Etat des lieux des déploiements, de la filière et des premiers impacts constatés »   </vt:lpstr>
      <vt:lpstr>Présentation PowerPoint</vt:lpstr>
      <vt:lpstr>Déploiement de la 4G : doit se poursuivre, en particulier dans les zones rurales</vt:lpstr>
      <vt:lpstr>Monreseaumobile.fr</vt:lpstr>
      <vt:lpstr>Locaux éligibles au Très Haut Débit</vt:lpstr>
      <vt:lpstr>Déploiements et mutualisation des réseaux en fibre optique jusqu’à l’abonné   sur les zones moins denses.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Côte</dc:creator>
  <cp:lastModifiedBy>Sébastien Côte</cp:lastModifiedBy>
  <cp:revision>35</cp:revision>
  <dcterms:created xsi:type="dcterms:W3CDTF">2017-08-11T16:56:35Z</dcterms:created>
  <dcterms:modified xsi:type="dcterms:W3CDTF">2017-08-28T08:49:13Z</dcterms:modified>
</cp:coreProperties>
</file>